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448" r:id="rId3"/>
    <p:sldId id="464" r:id="rId4"/>
    <p:sldId id="451" r:id="rId5"/>
    <p:sldId id="457" r:id="rId6"/>
    <p:sldId id="452" r:id="rId7"/>
    <p:sldId id="444" r:id="rId8"/>
    <p:sldId id="456" r:id="rId9"/>
    <p:sldId id="454" r:id="rId10"/>
    <p:sldId id="458" r:id="rId11"/>
    <p:sldId id="460" r:id="rId12"/>
    <p:sldId id="446" r:id="rId13"/>
    <p:sldId id="461" r:id="rId14"/>
    <p:sldId id="463" r:id="rId15"/>
    <p:sldId id="462" r:id="rId16"/>
    <p:sldId id="465" r:id="rId17"/>
    <p:sldId id="466" r:id="rId18"/>
    <p:sldId id="467" r:id="rId19"/>
    <p:sldId id="468" r:id="rId20"/>
    <p:sldId id="469" r:id="rId21"/>
    <p:sldId id="369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ucida Grande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ucida Grande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ucida Grande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ucida Grande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ucida Grande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ucida Grande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ucida Grande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ucida Grande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ucida Grande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ADFF"/>
    <a:srgbClr val="00B0F1"/>
    <a:srgbClr val="0080FF"/>
    <a:srgbClr val="007DD6"/>
    <a:srgbClr val="00ACFF"/>
    <a:srgbClr val="F2910F"/>
    <a:srgbClr val="424579"/>
    <a:srgbClr val="114FB3"/>
    <a:srgbClr val="F19B50"/>
    <a:srgbClr val="005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8"/>
    <p:restoredTop sz="87555"/>
  </p:normalViewPr>
  <p:slideViewPr>
    <p:cSldViewPr snapToGrid="0" snapToObjects="1">
      <p:cViewPr varScale="1">
        <p:scale>
          <a:sx n="103" d="100"/>
          <a:sy n="103" d="100"/>
        </p:scale>
        <p:origin x="107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257456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+mj-lt"/>
        <a:ea typeface="+mj-ea"/>
        <a:cs typeface="+mj-cs"/>
        <a:sym typeface="Lucida Grande"/>
      </a:defRPr>
    </a:lvl1pPr>
    <a:lvl2pPr indent="228600" defTabSz="584200" latinLnBrk="0">
      <a:defRPr sz="2200">
        <a:latin typeface="+mj-lt"/>
        <a:ea typeface="+mj-ea"/>
        <a:cs typeface="+mj-cs"/>
        <a:sym typeface="Lucida Grande"/>
      </a:defRPr>
    </a:lvl2pPr>
    <a:lvl3pPr indent="457200" defTabSz="584200" latinLnBrk="0">
      <a:defRPr sz="2200">
        <a:latin typeface="+mj-lt"/>
        <a:ea typeface="+mj-ea"/>
        <a:cs typeface="+mj-cs"/>
        <a:sym typeface="Lucida Grande"/>
      </a:defRPr>
    </a:lvl3pPr>
    <a:lvl4pPr indent="685800" defTabSz="584200" latinLnBrk="0">
      <a:defRPr sz="2200">
        <a:latin typeface="+mj-lt"/>
        <a:ea typeface="+mj-ea"/>
        <a:cs typeface="+mj-cs"/>
        <a:sym typeface="Lucida Grande"/>
      </a:defRPr>
    </a:lvl4pPr>
    <a:lvl5pPr indent="914400" defTabSz="584200" latinLnBrk="0">
      <a:defRPr sz="2200">
        <a:latin typeface="+mj-lt"/>
        <a:ea typeface="+mj-ea"/>
        <a:cs typeface="+mj-cs"/>
        <a:sym typeface="Lucida Grande"/>
      </a:defRPr>
    </a:lvl5pPr>
    <a:lvl6pPr indent="1143000" defTabSz="584200" latinLnBrk="0">
      <a:defRPr sz="2200">
        <a:latin typeface="+mj-lt"/>
        <a:ea typeface="+mj-ea"/>
        <a:cs typeface="+mj-cs"/>
        <a:sym typeface="Lucida Grande"/>
      </a:defRPr>
    </a:lvl6pPr>
    <a:lvl7pPr indent="1371600" defTabSz="584200" latinLnBrk="0">
      <a:defRPr sz="2200">
        <a:latin typeface="+mj-lt"/>
        <a:ea typeface="+mj-ea"/>
        <a:cs typeface="+mj-cs"/>
        <a:sym typeface="Lucida Grande"/>
      </a:defRPr>
    </a:lvl7pPr>
    <a:lvl8pPr indent="1600200" defTabSz="584200" latinLnBrk="0">
      <a:defRPr sz="2200">
        <a:latin typeface="+mj-lt"/>
        <a:ea typeface="+mj-ea"/>
        <a:cs typeface="+mj-cs"/>
        <a:sym typeface="Lucida Grande"/>
      </a:defRPr>
    </a:lvl8pPr>
    <a:lvl9pPr indent="1828800" defTabSz="584200" latinLnBrk="0">
      <a:defRPr sz="2200">
        <a:latin typeface="+mj-lt"/>
        <a:ea typeface="+mj-ea"/>
        <a:cs typeface="+mj-cs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2498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9670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0197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8006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3842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219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3510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8895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9884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5468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219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2561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647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8933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1622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7005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151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3326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12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6522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标题文本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dirty="0"/>
              <a:t>标题文本</a:t>
            </a:r>
          </a:p>
        </p:txBody>
      </p:sp>
      <p:sp>
        <p:nvSpPr>
          <p:cNvPr id="66" name="正文级别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7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609600" y="875855"/>
            <a:ext cx="10972800" cy="0"/>
          </a:xfrm>
          <a:prstGeom prst="line">
            <a:avLst/>
          </a:prstGeom>
          <a:noFill/>
          <a:ln w="25400" cap="flat">
            <a:solidFill>
              <a:srgbClr val="13A1FE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669" y="649897"/>
            <a:ext cx="336000" cy="17999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正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-1738" y="6729688"/>
            <a:ext cx="12195475" cy="141370"/>
          </a:xfrm>
          <a:prstGeom prst="rect">
            <a:avLst/>
          </a:prstGeom>
          <a:solidFill>
            <a:srgbClr val="00A0E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endParaRPr dirty="0"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35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053" y="6566256"/>
            <a:ext cx="215515" cy="163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800" y="6566256"/>
            <a:ext cx="215515" cy="163437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Microsoft YaHei"/>
                <a:ea typeface="Microsoft YaHei"/>
                <a:cs typeface="Microsoft YaHei"/>
              </a:rPr>
              <a:pPr/>
              <a:t>‹#›</a:t>
            </a:fld>
            <a:endParaRPr dirty="0"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422032" y="365124"/>
            <a:ext cx="11387349" cy="432544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0" rIns="38100" bIns="0" anchor="b" anchorCtr="0"/>
          <a:lstStyle>
            <a:lvl1pPr>
              <a:defRPr sz="3200" b="1">
                <a:solidFill>
                  <a:srgbClr val="00ACFF"/>
                </a:solidFill>
                <a:latin typeface="+mn-ea"/>
                <a:ea typeface="+mn-ea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22032" y="963074"/>
            <a:ext cx="11387349" cy="54917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9861861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Calibri"/>
              </a:rPr>
              <a:pPr/>
              <a:t>2019/5/23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Calibri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1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095917" y="6450970"/>
            <a:ext cx="257883" cy="261610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Calibri"/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Calibri"/>
            </a:endParaRPr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609601" y="241772"/>
            <a:ext cx="10972800" cy="634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0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占位符 2"/>
          <p:cNvSpPr>
            <a:spLocks noGrp="1"/>
          </p:cNvSpPr>
          <p:nvPr>
            <p:ph idx="1"/>
          </p:nvPr>
        </p:nvSpPr>
        <p:spPr>
          <a:xfrm>
            <a:off x="609601" y="1091879"/>
            <a:ext cx="10972800" cy="500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7" name="图片 6" descr="cid:image004.jpg@01CFE8C6.4E7039A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190" y="185738"/>
            <a:ext cx="1014474" cy="608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hape 19"/>
          <p:cNvSpPr/>
          <p:nvPr userDrawn="1"/>
        </p:nvSpPr>
        <p:spPr>
          <a:xfrm>
            <a:off x="244160" y="214660"/>
            <a:ext cx="45719" cy="471142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0" tIns="0" rIns="0" bIns="0" anchor="ctr"/>
          <a:lstStyle>
            <a:lvl1pPr algn="ctr" defTabSz="584200">
              <a:defRPr sz="50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50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50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50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50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50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50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50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50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241276" rtl="0">
              <a:defRPr sz="3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sz="3200" kern="12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155565833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9464" y="1384554"/>
            <a:ext cx="11354935" cy="512745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1">
                <a:latin typeface="Microsoft YaHei" charset="0"/>
                <a:ea typeface="Microsoft YaHei" charset="0"/>
                <a:cs typeface="Microsoft YaHei" charset="0"/>
              </a:defRPr>
            </a:lvl1pPr>
            <a:lvl2pPr>
              <a:defRPr sz="2400">
                <a:latin typeface="Microsoft YaHei" charset="0"/>
                <a:ea typeface="Microsoft YaHei" charset="0"/>
                <a:cs typeface="Microsoft YaHei" charset="0"/>
              </a:defRPr>
            </a:lvl2pPr>
            <a:lvl3pPr>
              <a:defRPr sz="2200">
                <a:latin typeface="Microsoft YaHei" charset="0"/>
                <a:ea typeface="Microsoft YaHei" charset="0"/>
                <a:cs typeface="Microsoft YaHei" charset="0"/>
              </a:defRPr>
            </a:lvl3pPr>
            <a:lvl4pPr>
              <a:defRPr sz="2000">
                <a:latin typeface="Microsoft YaHei" charset="0"/>
                <a:ea typeface="Microsoft YaHei" charset="0"/>
                <a:cs typeface="Microsoft YaHei" charset="0"/>
              </a:defRPr>
            </a:lvl4pPr>
            <a:lvl5pPr>
              <a:defRPr sz="2000"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  <p:sp>
        <p:nvSpPr>
          <p:cNvPr id="14" name="Shape 54"/>
          <p:cNvSpPr/>
          <p:nvPr userDrawn="1"/>
        </p:nvSpPr>
        <p:spPr>
          <a:xfrm>
            <a:off x="-1" y="1280"/>
            <a:ext cx="12192796" cy="1024138"/>
          </a:xfrm>
          <a:prstGeom prst="rect">
            <a:avLst/>
          </a:prstGeom>
          <a:solidFill>
            <a:srgbClr val="00BEF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15" name="Shape 55"/>
          <p:cNvSpPr/>
          <p:nvPr userDrawn="1"/>
        </p:nvSpPr>
        <p:spPr>
          <a:xfrm>
            <a:off x="284441" y="270443"/>
            <a:ext cx="749135" cy="453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00BEF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00BEF3"/>
                </a:solidFill>
              </a:defRPr>
            </a:pPr>
            <a:endParaRPr sz="1600" dirty="0"/>
          </a:p>
        </p:txBody>
      </p:sp>
      <p:pic>
        <p:nvPicPr>
          <p:cNvPr id="16" name="image3.png"/>
          <p:cNvPicPr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1265" y="323896"/>
            <a:ext cx="1218044" cy="71393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57"/>
          <p:cNvSpPr/>
          <p:nvPr userDrawn="1"/>
        </p:nvSpPr>
        <p:spPr>
          <a:xfrm>
            <a:off x="411450" y="251394"/>
            <a:ext cx="749134" cy="453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20BFF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 defTabSz="228623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 dirty="0"/>
          </a:p>
        </p:txBody>
      </p:sp>
      <p:sp>
        <p:nvSpPr>
          <p:cNvPr id="18" name="Shape 61"/>
          <p:cNvSpPr/>
          <p:nvPr userDrawn="1"/>
        </p:nvSpPr>
        <p:spPr>
          <a:xfrm>
            <a:off x="284441" y="270443"/>
            <a:ext cx="749135" cy="453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00BEF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00BEF3"/>
                </a:solidFill>
              </a:defRPr>
            </a:pPr>
            <a:endParaRPr sz="1600" dirty="0"/>
          </a:p>
        </p:txBody>
      </p:sp>
      <p:sp>
        <p:nvSpPr>
          <p:cNvPr id="19" name="Shape 62"/>
          <p:cNvSpPr/>
          <p:nvPr userDrawn="1"/>
        </p:nvSpPr>
        <p:spPr>
          <a:xfrm>
            <a:off x="284441" y="270443"/>
            <a:ext cx="749135" cy="453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00BEF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00BEF3"/>
                </a:solidFill>
              </a:defRPr>
            </a:pPr>
            <a:endParaRPr sz="1600" dirty="0"/>
          </a:p>
        </p:txBody>
      </p:sp>
      <p:sp>
        <p:nvSpPr>
          <p:cNvPr id="20" name="Shape 63"/>
          <p:cNvSpPr/>
          <p:nvPr userDrawn="1"/>
        </p:nvSpPr>
        <p:spPr>
          <a:xfrm>
            <a:off x="411450" y="251394"/>
            <a:ext cx="749134" cy="453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20BFF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 defTabSz="228623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 dirty="0"/>
          </a:p>
        </p:txBody>
      </p:sp>
      <p:sp>
        <p:nvSpPr>
          <p:cNvPr id="21" name="Shape 64"/>
          <p:cNvSpPr/>
          <p:nvPr userDrawn="1"/>
        </p:nvSpPr>
        <p:spPr>
          <a:xfrm>
            <a:off x="284441" y="270443"/>
            <a:ext cx="749135" cy="453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00BEF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00BEF3"/>
                </a:solidFill>
              </a:defRPr>
            </a:pPr>
            <a:endParaRPr sz="1600" dirty="0"/>
          </a:p>
        </p:txBody>
      </p:sp>
      <p:sp>
        <p:nvSpPr>
          <p:cNvPr id="22" name="Shape 65"/>
          <p:cNvSpPr/>
          <p:nvPr userDrawn="1"/>
        </p:nvSpPr>
        <p:spPr>
          <a:xfrm>
            <a:off x="284441" y="270443"/>
            <a:ext cx="749135" cy="453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00BEF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00BEF3"/>
                </a:solidFill>
              </a:defRPr>
            </a:pPr>
            <a:endParaRPr sz="1600" dirty="0"/>
          </a:p>
        </p:txBody>
      </p:sp>
      <p:sp>
        <p:nvSpPr>
          <p:cNvPr id="23" name="Shape 66"/>
          <p:cNvSpPr/>
          <p:nvPr userDrawn="1"/>
        </p:nvSpPr>
        <p:spPr>
          <a:xfrm>
            <a:off x="284441" y="270443"/>
            <a:ext cx="749135" cy="453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00BEF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00BEF3"/>
                </a:solidFill>
              </a:defRPr>
            </a:pPr>
            <a:endParaRPr sz="1600" dirty="0"/>
          </a:p>
        </p:txBody>
      </p:sp>
      <p:sp>
        <p:nvSpPr>
          <p:cNvPr id="24" name="Shape 67"/>
          <p:cNvSpPr/>
          <p:nvPr userDrawn="1"/>
        </p:nvSpPr>
        <p:spPr>
          <a:xfrm>
            <a:off x="284441" y="270443"/>
            <a:ext cx="749135" cy="453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00BEF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00BEF3"/>
                </a:solidFill>
              </a:defRPr>
            </a:pPr>
            <a:endParaRPr sz="1600" dirty="0"/>
          </a:p>
        </p:txBody>
      </p:sp>
      <p:sp>
        <p:nvSpPr>
          <p:cNvPr id="25" name="Shape 68"/>
          <p:cNvSpPr/>
          <p:nvPr userDrawn="1"/>
        </p:nvSpPr>
        <p:spPr>
          <a:xfrm>
            <a:off x="284441" y="270443"/>
            <a:ext cx="749135" cy="453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00BEF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00BEF3"/>
                </a:solidFill>
              </a:defRPr>
            </a:pPr>
            <a:endParaRPr sz="1600" dirty="0"/>
          </a:p>
        </p:txBody>
      </p:sp>
      <p:sp>
        <p:nvSpPr>
          <p:cNvPr id="26" name="Shape 69"/>
          <p:cNvSpPr/>
          <p:nvPr userDrawn="1"/>
        </p:nvSpPr>
        <p:spPr>
          <a:xfrm>
            <a:off x="411450" y="251394"/>
            <a:ext cx="749134" cy="453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20BFF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 defTabSz="228623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 dirty="0"/>
          </a:p>
        </p:txBody>
      </p:sp>
      <p:sp>
        <p:nvSpPr>
          <p:cNvPr id="27" name="Shape 70"/>
          <p:cNvSpPr/>
          <p:nvPr userDrawn="1"/>
        </p:nvSpPr>
        <p:spPr>
          <a:xfrm>
            <a:off x="284441" y="270443"/>
            <a:ext cx="749135" cy="453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00BEF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00BEF3"/>
                </a:solidFill>
              </a:defRPr>
            </a:pPr>
            <a:endParaRPr sz="1600" dirty="0"/>
          </a:p>
        </p:txBody>
      </p:sp>
      <p:sp>
        <p:nvSpPr>
          <p:cNvPr id="28" name="Shape 71"/>
          <p:cNvSpPr/>
          <p:nvPr userDrawn="1"/>
        </p:nvSpPr>
        <p:spPr>
          <a:xfrm>
            <a:off x="411450" y="251394"/>
            <a:ext cx="749134" cy="453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20BFF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 defTabSz="228623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 dirty="0"/>
          </a:p>
        </p:txBody>
      </p:sp>
      <p:sp>
        <p:nvSpPr>
          <p:cNvPr id="29" name="Shape 72"/>
          <p:cNvSpPr/>
          <p:nvPr userDrawn="1"/>
        </p:nvSpPr>
        <p:spPr>
          <a:xfrm>
            <a:off x="284441" y="270443"/>
            <a:ext cx="749135" cy="453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00BEF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00BEF3"/>
                </a:solidFill>
              </a:defRPr>
            </a:pPr>
            <a:endParaRPr sz="1600" dirty="0"/>
          </a:p>
        </p:txBody>
      </p:sp>
      <p:sp>
        <p:nvSpPr>
          <p:cNvPr id="30" name="Shape 73"/>
          <p:cNvSpPr/>
          <p:nvPr userDrawn="1"/>
        </p:nvSpPr>
        <p:spPr>
          <a:xfrm>
            <a:off x="284441" y="270443"/>
            <a:ext cx="749135" cy="453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00BEF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00BEF3"/>
                </a:solidFill>
              </a:defRPr>
            </a:pPr>
            <a:endParaRPr sz="1600" dirty="0"/>
          </a:p>
        </p:txBody>
      </p:sp>
      <p:sp>
        <p:nvSpPr>
          <p:cNvPr id="31" name="Shape 74"/>
          <p:cNvSpPr/>
          <p:nvPr userDrawn="1"/>
        </p:nvSpPr>
        <p:spPr>
          <a:xfrm>
            <a:off x="411450" y="251394"/>
            <a:ext cx="749134" cy="453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20BFF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 defTabSz="228623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 dirty="0"/>
          </a:p>
        </p:txBody>
      </p:sp>
      <p:sp>
        <p:nvSpPr>
          <p:cNvPr id="32" name="Shape 75"/>
          <p:cNvSpPr/>
          <p:nvPr userDrawn="1"/>
        </p:nvSpPr>
        <p:spPr>
          <a:xfrm rot="10800000">
            <a:off x="207780" y="173321"/>
            <a:ext cx="603894" cy="603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33" name="Shape 76"/>
          <p:cNvSpPr/>
          <p:nvPr userDrawn="1"/>
        </p:nvSpPr>
        <p:spPr>
          <a:xfrm>
            <a:off x="335912" y="139651"/>
            <a:ext cx="51365" cy="651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2" tIns="25402" rIns="25402" bIns="25402" anchor="ctr">
            <a:spAutoFit/>
          </a:bodyPr>
          <a:lstStyle>
            <a:lvl1pPr>
              <a:defRPr sz="7800">
                <a:solidFill>
                  <a:srgbClr val="00BEF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3901" dirty="0">
              <a:solidFill>
                <a:srgbClr val="00BEF3"/>
              </a:solidFill>
            </a:endParaRPr>
          </a:p>
        </p:txBody>
      </p:sp>
      <p:sp>
        <p:nvSpPr>
          <p:cNvPr id="34" name="Shape 77"/>
          <p:cNvSpPr/>
          <p:nvPr userDrawn="1"/>
        </p:nvSpPr>
        <p:spPr>
          <a:xfrm>
            <a:off x="411450" y="378394"/>
            <a:ext cx="749134" cy="453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40" y="0"/>
                </a:moveTo>
                <a:lnTo>
                  <a:pt x="0" y="21600"/>
                </a:lnTo>
                <a:lnTo>
                  <a:pt x="21600" y="20187"/>
                </a:lnTo>
                <a:lnTo>
                  <a:pt x="13440" y="0"/>
                </a:lnTo>
                <a:close/>
              </a:path>
            </a:pathLst>
          </a:custGeom>
          <a:solidFill>
            <a:srgbClr val="20BFF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 defTabSz="228623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 dirty="0"/>
          </a:p>
        </p:txBody>
      </p:sp>
      <p:sp>
        <p:nvSpPr>
          <p:cNvPr id="36" name="标题 35"/>
          <p:cNvSpPr>
            <a:spLocks noGrp="1"/>
          </p:cNvSpPr>
          <p:nvPr>
            <p:ph type="title"/>
          </p:nvPr>
        </p:nvSpPr>
        <p:spPr>
          <a:xfrm>
            <a:off x="1024267" y="212400"/>
            <a:ext cx="6241980" cy="60547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30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277986" y="187781"/>
            <a:ext cx="45723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901">
                <a:solidFill>
                  <a:srgbClr val="03BEF4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1" name="Shape 78"/>
          <p:cNvSpPr/>
          <p:nvPr userDrawn="1"/>
        </p:nvSpPr>
        <p:spPr>
          <a:xfrm flipV="1">
            <a:off x="409465" y="-357858"/>
            <a:ext cx="1196480" cy="119640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28623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 dirty="0"/>
          </a:p>
        </p:txBody>
      </p:sp>
    </p:spTree>
    <p:extLst>
      <p:ext uri="{BB962C8B-B14F-4D97-AF65-F5344CB8AC3E}">
        <p14:creationId xmlns:p14="http://schemas.microsoft.com/office/powerpoint/2010/main" val="158065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85010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1" y="1340768"/>
            <a:ext cx="10972800" cy="47853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1" y="6356354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4"/>
            <a:ext cx="3860801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1" y="6356354"/>
            <a:ext cx="28448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71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>
            <a:spLocks noGrp="1"/>
          </p:cNvSpPr>
          <p:nvPr>
            <p:ph type="title"/>
          </p:nvPr>
        </p:nvSpPr>
        <p:spPr>
          <a:xfrm>
            <a:off x="609600" y="241770"/>
            <a:ext cx="10972800" cy="634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4" tIns="60954" rIns="60954" bIns="60954" anchor="ctr">
            <a:normAutofit/>
          </a:bodyPr>
          <a:lstStyle/>
          <a:p>
            <a:r>
              <a:rPr dirty="0"/>
              <a:t>标题文本</a:t>
            </a:r>
          </a:p>
        </p:txBody>
      </p:sp>
      <p:sp>
        <p:nvSpPr>
          <p:cNvPr id="3" name="正文级别 1…"/>
          <p:cNvSpPr>
            <a:spLocks noGrp="1"/>
          </p:cNvSpPr>
          <p:nvPr>
            <p:ph type="body" idx="1"/>
          </p:nvPr>
        </p:nvSpPr>
        <p:spPr>
          <a:xfrm>
            <a:off x="609600" y="1091878"/>
            <a:ext cx="10972800" cy="500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4" tIns="60954" rIns="60954" bIns="60954">
            <a:normAutofit/>
          </a:bodyPr>
          <a:lstStyle/>
          <a:p>
            <a:r>
              <a:rPr dirty="0"/>
              <a:t>正文级别 1</a:t>
            </a:r>
          </a:p>
          <a:p>
            <a:pPr lvl="1"/>
            <a:r>
              <a:rPr dirty="0"/>
              <a:t>正文级别 2</a:t>
            </a:r>
          </a:p>
          <a:p>
            <a:pPr lvl="2"/>
            <a:r>
              <a:rPr dirty="0"/>
              <a:t>正文级别 3</a:t>
            </a:r>
          </a:p>
          <a:p>
            <a:pPr lvl="3"/>
            <a:r>
              <a:rPr dirty="0"/>
              <a:t>正文级别 4</a:t>
            </a:r>
          </a:p>
          <a:p>
            <a:pPr lvl="4"/>
            <a:r>
              <a:rPr dirty="0"/>
              <a:t>正文级别 5</a:t>
            </a:r>
          </a:p>
        </p:txBody>
      </p:sp>
      <p:sp>
        <p:nvSpPr>
          <p:cNvPr id="4" name="幻灯片编号"/>
          <p:cNvSpPr>
            <a:spLocks noGrp="1"/>
          </p:cNvSpPr>
          <p:nvPr>
            <p:ph type="sldNum" sz="quarter" idx="2"/>
          </p:nvPr>
        </p:nvSpPr>
        <p:spPr>
          <a:xfrm>
            <a:off x="11086157" y="6442075"/>
            <a:ext cx="267643" cy="27940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 anchor="ctr">
            <a:spAutoFit/>
          </a:bodyPr>
          <a:lstStyle>
            <a:lvl1pPr algn="r" defTabSz="457200">
              <a:defRPr sz="1200">
                <a:solidFill>
                  <a:srgbClr val="9A9A9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pic>
        <p:nvPicPr>
          <p:cNvPr id="5" name="图片 2" descr="图片 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6518836"/>
            <a:ext cx="12192000" cy="339165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62" r:id="rId3"/>
    <p:sldLayoutId id="2147483663" r:id="rId4"/>
    <p:sldLayoutId id="2147483666" r:id="rId5"/>
    <p:sldLayoutId id="2147483667" r:id="rId6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B0F0"/>
          </a:solidFill>
          <a:uFillTx/>
          <a:latin typeface="微软雅黑"/>
          <a:ea typeface="微软雅黑"/>
          <a:cs typeface="微软雅黑"/>
          <a:sym typeface="Microsoft Sans Serif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B0F0"/>
          </a:solidFill>
          <a:uFillTx/>
          <a:latin typeface="Microsoft Sans Serif"/>
          <a:ea typeface="Microsoft Sans Serif"/>
          <a:cs typeface="Microsoft Sans Serif"/>
          <a:sym typeface="Microsoft Sans Serif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B0F0"/>
          </a:solidFill>
          <a:uFillTx/>
          <a:latin typeface="Microsoft Sans Serif"/>
          <a:ea typeface="Microsoft Sans Serif"/>
          <a:cs typeface="Microsoft Sans Serif"/>
          <a:sym typeface="Microsoft Sans Serif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B0F0"/>
          </a:solidFill>
          <a:uFillTx/>
          <a:latin typeface="Microsoft Sans Serif"/>
          <a:ea typeface="Microsoft Sans Serif"/>
          <a:cs typeface="Microsoft Sans Serif"/>
          <a:sym typeface="Microsoft Sans Serif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B0F0"/>
          </a:solidFill>
          <a:uFillTx/>
          <a:latin typeface="Microsoft Sans Serif"/>
          <a:ea typeface="Microsoft Sans Serif"/>
          <a:cs typeface="Microsoft Sans Serif"/>
          <a:sym typeface="Microsoft Sans Serif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B0F0"/>
          </a:solidFill>
          <a:uFillTx/>
          <a:latin typeface="Microsoft Sans Serif"/>
          <a:ea typeface="Microsoft Sans Serif"/>
          <a:cs typeface="Microsoft Sans Serif"/>
          <a:sym typeface="Microsoft Sans Serif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B0F0"/>
          </a:solidFill>
          <a:uFillTx/>
          <a:latin typeface="Microsoft Sans Serif"/>
          <a:ea typeface="Microsoft Sans Serif"/>
          <a:cs typeface="Microsoft Sans Serif"/>
          <a:sym typeface="Microsoft Sans Serif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B0F0"/>
          </a:solidFill>
          <a:uFillTx/>
          <a:latin typeface="Microsoft Sans Serif"/>
          <a:ea typeface="Microsoft Sans Serif"/>
          <a:cs typeface="Microsoft Sans Serif"/>
          <a:sym typeface="Microsoft Sans Serif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B0F0"/>
          </a:solidFill>
          <a:uFillTx/>
          <a:latin typeface="Microsoft Sans Serif"/>
          <a:ea typeface="Microsoft Sans Serif"/>
          <a:cs typeface="Microsoft Sans Serif"/>
          <a:sym typeface="Microsoft Sans Serif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Microsoft YaHei"/>
        </a:defRPr>
      </a:lvl1pPr>
      <a:lvl2pPr marL="872064" marR="0" indent="-414866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Microsoft YaHei"/>
        </a:defRPr>
      </a:lvl2pPr>
      <a:lvl3pPr marL="1410757" marR="0" indent="-496357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Microsoft YaHei"/>
        </a:defRPr>
      </a:lvl3pPr>
      <a:lvl4pPr marL="1924754" marR="0" indent="-553154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Microsoft YaHei"/>
        </a:defRPr>
      </a:lvl4pPr>
      <a:lvl5pPr marL="2381954" marR="0" indent="-553154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Microsoft YaHei"/>
        </a:defRPr>
      </a:lvl5pPr>
      <a:lvl6pPr marL="2839154" marR="0" indent="-553154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3296353" marR="0" indent="-553154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3753553" marR="0" indent="-553154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4210753" marR="0" indent="-553153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49"/>
          <p:cNvSpPr/>
          <p:nvPr/>
        </p:nvSpPr>
        <p:spPr>
          <a:xfrm>
            <a:off x="0" y="428188"/>
            <a:ext cx="12195182" cy="6845300"/>
          </a:xfrm>
          <a:prstGeom prst="rect">
            <a:avLst/>
          </a:prstGeom>
          <a:solidFill>
            <a:srgbClr val="00A0E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/>
          </a:p>
        </p:txBody>
      </p:sp>
      <p:sp>
        <p:nvSpPr>
          <p:cNvPr id="129" name="Shape 50"/>
          <p:cNvSpPr/>
          <p:nvPr/>
        </p:nvSpPr>
        <p:spPr>
          <a:xfrm>
            <a:off x="0" y="5773737"/>
            <a:ext cx="12192000" cy="10842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/>
          </a:p>
        </p:txBody>
      </p:sp>
      <p:pic>
        <p:nvPicPr>
          <p:cNvPr id="130" name="pasted-image.png" descr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075" y="5610225"/>
            <a:ext cx="215900" cy="163513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52"/>
          <p:cNvSpPr/>
          <p:nvPr/>
        </p:nvSpPr>
        <p:spPr>
          <a:xfrm>
            <a:off x="1144586" y="1519387"/>
            <a:ext cx="9971088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457200">
              <a:defRPr sz="6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kumimoji="1" lang="en-US" altLang="zh-CN" dirty="0"/>
              <a:t>							Go</a:t>
            </a:r>
            <a:r>
              <a:rPr kumimoji="1" lang="zh-CN" altLang="en-US"/>
              <a:t>在谷歌</a:t>
            </a:r>
            <a:br>
              <a:rPr kumimoji="1" lang="en-US" altLang="zh-CN" dirty="0"/>
            </a:br>
            <a:r>
              <a:rPr kumimoji="1" lang="zh-CN" altLang="en-US"/>
              <a:t>以软件工程为目的的语言设计</a:t>
            </a:r>
            <a:endParaRPr dirty="0"/>
          </a:p>
        </p:txBody>
      </p:sp>
      <p:sp>
        <p:nvSpPr>
          <p:cNvPr id="132" name="Shape 53"/>
          <p:cNvSpPr/>
          <p:nvPr/>
        </p:nvSpPr>
        <p:spPr>
          <a:xfrm>
            <a:off x="1144586" y="2523737"/>
            <a:ext cx="833596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457200">
              <a:defRPr sz="1800">
                <a:solidFill>
                  <a:srgbClr val="F5F5F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9224711" y="4665256"/>
            <a:ext cx="248652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Lucida Grande"/>
              </a:rPr>
              <a:t>2019</a:t>
            </a:r>
            <a:r>
              <a:rPr lang="zh-CN" alt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04</a:t>
            </a:r>
            <a:r>
              <a:rPr lang="zh-CN" alt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15</a:t>
            </a:r>
            <a:r>
              <a:rPr lang="zh-CN" alt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日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Lucida Grande"/>
            </a:endParaRPr>
          </a:p>
        </p:txBody>
      </p:sp>
      <p:sp>
        <p:nvSpPr>
          <p:cNvPr id="134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E6636BC20180234D78A0072836F0B9D0B2B9B20C1D4C0BF0AFD9863EB13E2BFC5B41BA3871692B0F22E92108384685EB5C1921DA41D0FBE11BBFC2E87B2E14DC24F230AD912384D704A92AC76C924DF539B6ED3A700D73C228ADA1937ABD9CE8D896269F9E3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标题 1"/>
          <p:cNvSpPr>
            <a:spLocks noGrp="1"/>
          </p:cNvSpPr>
          <p:nvPr>
            <p:ph type="title"/>
          </p:nvPr>
        </p:nvSpPr>
        <p:spPr>
          <a:xfrm>
            <a:off x="609601" y="221510"/>
            <a:ext cx="5536035" cy="634085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Go</a:t>
            </a:r>
            <a:r>
              <a:rPr kumimoji="1" lang="zh-CN" altLang="en-US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CSP</a:t>
            </a:r>
            <a:r>
              <a:rPr kumimoji="1" lang="zh-CN" altLang="en-US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并发模型</a:t>
            </a:r>
            <a:r>
              <a:rPr kumimoji="1" lang="en-US" altLang="zh-CN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MPG</a:t>
            </a:r>
            <a:endParaRPr kumimoji="1" lang="zh-CN" altLang="en-US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7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E6636BC20180234D78A0072836F0B9D0B2B9B20C1D4C0BF0AFD9863EB13E2BFC5B41BA3871692B0F22E92108384685EB5C1921DA41D0FBE11BBFC2E87B2E14DC24F230AD912384D704A92AC76C924DF539B6ED3A700D73C228ADA1937ABD9CE8D896269F9E3</a:t>
            </a: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50105E62-202F-0948-B76A-F395B442A344}"/>
              </a:ext>
            </a:extLst>
          </p:cNvPr>
          <p:cNvSpPr txBox="1">
            <a:spLocks/>
          </p:cNvSpPr>
          <p:nvPr/>
        </p:nvSpPr>
        <p:spPr>
          <a:xfrm>
            <a:off x="609601" y="1512474"/>
            <a:ext cx="5857984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4" tIns="60954" rIns="60954" bIns="60954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1pPr>
            <a:lvl2pPr marL="872064" marR="0" indent="-414866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2pPr>
            <a:lvl3pPr marL="1410757" marR="0" indent="-496357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3pPr>
            <a:lvl4pPr marL="19247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4pPr>
            <a:lvl5pPr marL="23819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5pPr>
            <a:lvl6pPr marL="28391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96353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753553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210753" marR="0" indent="-55315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hangingPunct="1"/>
            <a:r>
              <a:rPr kumimoji="1"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Java</a:t>
            </a:r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中</a:t>
            </a:r>
            <a:r>
              <a:rPr kumimoji="1"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Thread</a:t>
            </a:r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是最小执行单位，</a:t>
            </a:r>
            <a:r>
              <a:rPr kumimoji="1"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Golang</a:t>
            </a:r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中</a:t>
            </a:r>
            <a:r>
              <a:rPr kumimoji="1"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Goroutine</a:t>
            </a:r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是最小执行单位</a:t>
            </a:r>
            <a:endParaRPr kumimoji="1"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最终不管</a:t>
            </a:r>
            <a:r>
              <a:rPr kumimoji="1"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Java</a:t>
            </a:r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还是</a:t>
            </a:r>
            <a:r>
              <a:rPr kumimoji="1"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Golang</a:t>
            </a:r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都是被内核处理器中的</a:t>
            </a:r>
            <a:r>
              <a:rPr kumimoji="1"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Thread</a:t>
            </a:r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执行</a:t>
            </a:r>
            <a:endParaRPr kumimoji="1"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内核线程和用户线程的调度模型</a:t>
            </a:r>
            <a:endParaRPr kumimoji="1"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endParaRPr kumimoji="1" lang="zh-CN" altLang="en-US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F54793C4-8C77-B041-8A4A-D8882C5C4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2956491"/>
            <a:ext cx="4701849" cy="3181419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D931C899-075A-7940-88A7-40D05D37727F}"/>
              </a:ext>
            </a:extLst>
          </p:cNvPr>
          <p:cNvSpPr txBox="1"/>
          <p:nvPr/>
        </p:nvSpPr>
        <p:spPr>
          <a:xfrm>
            <a:off x="6467585" y="1512474"/>
            <a:ext cx="54480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M :Machine,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一个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M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直接关联了一个内核线程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P :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Processor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是调度协调，上下文，用于协调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M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G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的执行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G :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Goroutine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是正在执行的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goroutine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，包含这个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goroutine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的栈空间 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Gn :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灰色背景的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Gn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是已经挂起的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goroutine</a:t>
            </a:r>
            <a:b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lang="zh-CN" altLang="en-US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EB60BD17-19FC-C642-9503-3DF3FD9E0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680" y="3534019"/>
            <a:ext cx="3795986" cy="2329793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683759C3-3940-C448-BEDE-52B161A25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585" y="3534018"/>
            <a:ext cx="1943100" cy="232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17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标题 1"/>
          <p:cNvSpPr>
            <a:spLocks noGrp="1"/>
          </p:cNvSpPr>
          <p:nvPr>
            <p:ph type="title"/>
          </p:nvPr>
        </p:nvSpPr>
        <p:spPr>
          <a:xfrm>
            <a:off x="609601" y="221510"/>
            <a:ext cx="5536035" cy="634085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</a:t>
            </a:r>
            <a:r>
              <a:rPr kumimoji="1"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垃圾回收</a:t>
            </a:r>
            <a:endParaRPr kumimoji="1" lang="zh-CN" altLang="en-US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7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E6636BC20180234D78A0072836F0B9D0B2B9B20C1D4C0BF0AFD9863EB13E2BFC5B41BA3871692B0F22E92108384685EB5C1921DA41D0FBE11BBFC2E87B2E14DC24F230AD912384D704A92AC76C924DF539B6ED3A700D73C228ADA1937ABD9CE8D896269F9E3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4F1B82CE-5FBB-6E4A-87FB-ED1A671BC7A1}"/>
              </a:ext>
            </a:extLst>
          </p:cNvPr>
          <p:cNvSpPr txBox="1">
            <a:spLocks/>
          </p:cNvSpPr>
          <p:nvPr/>
        </p:nvSpPr>
        <p:spPr>
          <a:xfrm>
            <a:off x="609601" y="174561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4" tIns="60954" rIns="60954" bIns="60954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1pPr>
            <a:lvl2pPr marL="872064" marR="0" indent="-414866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2pPr>
            <a:lvl3pPr marL="1410757" marR="0" indent="-496357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3pPr>
            <a:lvl4pPr marL="19247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4pPr>
            <a:lvl5pPr marL="23819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5pPr>
            <a:lvl6pPr marL="28391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96353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753553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210753" marR="0" indent="-55315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Go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的垃圾回收官方形容为 非分代 非紧缩 写屏障 三色并发标记清理算法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lnSpc>
                <a:spcPct val="150000"/>
              </a:lnSpc>
              <a:buFont typeface="Arial"/>
              <a:buNone/>
            </a:pPr>
            <a:r>
              <a:rPr lang="en-US" altLang="zh-CN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zh-CN" altLang="en-US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非分代</a:t>
            </a:r>
            <a:r>
              <a:rPr lang="en-US" altLang="zh-CN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：不像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Java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那样分为年轻代和年老代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lnSpc>
                <a:spcPct val="150000"/>
              </a:lnSpc>
              <a:buFont typeface="Arial"/>
              <a:buNone/>
            </a:pPr>
            <a:r>
              <a:rPr lang="en-US" altLang="zh-CN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zh-CN" altLang="en-US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非紧缩</a:t>
            </a:r>
            <a:r>
              <a:rPr lang="en-US" altLang="zh-CN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：在垃圾回收之后不会进行内存整理以清除内存碎片。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lnSpc>
                <a:spcPct val="150000"/>
              </a:lnSpc>
              <a:buFont typeface="Arial"/>
              <a:buNone/>
            </a:pPr>
            <a:r>
              <a:rPr lang="en-US" altLang="zh-CN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zh-CN" altLang="en-US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写屏障</a:t>
            </a:r>
            <a:r>
              <a:rPr lang="en-US" altLang="zh-CN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：写屏障就是为了处理标记遗漏的问题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lnSpc>
                <a:spcPct val="150000"/>
              </a:lnSpc>
              <a:buFont typeface="Arial"/>
              <a:buNone/>
            </a:pPr>
            <a:r>
              <a:rPr lang="en-US" altLang="zh-CN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zh-CN" altLang="en-US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三</a:t>
            </a:r>
            <a:r>
              <a:rPr lang="en-US" altLang="zh-CN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zh-CN" altLang="en-US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色</a:t>
            </a:r>
            <a:r>
              <a:rPr lang="en-US" altLang="zh-CN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：将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GC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中的对象按照搜索的情况分成三种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lnSpc>
                <a:spcPct val="150000"/>
              </a:lnSpc>
              <a:buFont typeface="Arial"/>
              <a:buNone/>
            </a:pP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	  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黑色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对象在这次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GC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中已标记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,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且这个对象包含的子对象也已标记</a:t>
            </a:r>
          </a:p>
          <a:p>
            <a:pPr marL="0" indent="0" hangingPunct="1">
              <a:lnSpc>
                <a:spcPct val="150000"/>
              </a:lnSpc>
              <a:buFont typeface="Arial"/>
              <a:buNone/>
            </a:pP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	  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灰色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对象在这次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GC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中已标记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,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但这个对象包含的子对象未标记</a:t>
            </a:r>
          </a:p>
          <a:p>
            <a:pPr marL="0" indent="0" hangingPunct="1">
              <a:lnSpc>
                <a:spcPct val="150000"/>
              </a:lnSpc>
              <a:buFont typeface="Arial"/>
              <a:buNone/>
            </a:pP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	  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白色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对象在这次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GC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中未标记</a:t>
            </a:r>
            <a:b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zh-CN" altLang="en-US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并</a:t>
            </a:r>
            <a:r>
              <a:rPr lang="en-US" altLang="zh-CN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.   </a:t>
            </a:r>
            <a:r>
              <a:rPr lang="zh-CN" altLang="en-US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发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：可以和应用程序（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mutator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）在一定程度上并发执行。</a:t>
            </a:r>
            <a:b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zh-CN" altLang="en-US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标记清理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GC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算法分为两个大步骤：标记阶段找出要回收的对象，清理阶段则回收未被标记的对象</a:t>
            </a:r>
          </a:p>
          <a:p>
            <a:pPr marL="0" indent="0" hangingPunct="1">
              <a:lnSpc>
                <a:spcPct val="150000"/>
              </a:lnSpc>
              <a:buFont typeface="Arial"/>
              <a:buNone/>
            </a:pPr>
            <a:b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kumimoji="1" lang="zh-CN" altLang="en-US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10990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标题 1"/>
          <p:cNvSpPr>
            <a:spLocks noGrp="1"/>
          </p:cNvSpPr>
          <p:nvPr>
            <p:ph type="title"/>
          </p:nvPr>
        </p:nvSpPr>
        <p:spPr>
          <a:xfrm>
            <a:off x="609601" y="221510"/>
            <a:ext cx="5536035" cy="634085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测试</a:t>
            </a:r>
            <a:endParaRPr kumimoji="1" lang="zh-CN" altLang="en-US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7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E6636BC20180234D78A0072836F0B9D0B2B9B20C1D4C0BF0AFD9863EB13E2BFC5B41BA3871692B0F22E92108384685EB5C1921DA41D0FBE11BBFC2E87B2E14DC24F230AD912384D704A92AC76C924DF539B6ED3A700D73C228ADA1937ABD9CE8D896269F9E3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6EECB4B-FA24-5845-AC4E-2965243D2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1693273"/>
            <a:ext cx="5615151" cy="42291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0D14F59-07D0-4F4E-A199-A245DB94D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775" y="1693273"/>
            <a:ext cx="5483334" cy="422910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E182CC2-E4F2-FB4F-9F45-80BB635F3165}"/>
              </a:ext>
            </a:extLst>
          </p:cNvPr>
          <p:cNvSpPr txBox="1"/>
          <p:nvPr/>
        </p:nvSpPr>
        <p:spPr>
          <a:xfrm>
            <a:off x="609599" y="1084637"/>
            <a:ext cx="947006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hashmap.go  			 		   </a:t>
            </a:r>
            <a:r>
              <a:rPr kumimoji="1" lang="en-US" altLang="zh-CN" sz="1800" dirty="0" err="1">
                <a:latin typeface="SimSun" panose="02010600030101010101" pitchFamily="2" charset="-122"/>
                <a:ea typeface="SimSun" panose="02010600030101010101" pitchFamily="2" charset="-122"/>
              </a:rPr>
              <a:t>hashmap_test.ho</a:t>
            </a:r>
            <a:endParaRPr kumimoji="1" lang="zh-CN" altLang="en-US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13471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标题 1"/>
          <p:cNvSpPr>
            <a:spLocks noGrp="1"/>
          </p:cNvSpPr>
          <p:nvPr>
            <p:ph type="title"/>
          </p:nvPr>
        </p:nvSpPr>
        <p:spPr>
          <a:xfrm>
            <a:off x="609601" y="221510"/>
            <a:ext cx="5536035" cy="634085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channel VS queue</a:t>
            </a:r>
            <a:endParaRPr kumimoji="1" lang="zh-CN" altLang="en-US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7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E6636BC20180234D78A0072836F0B9D0B2B9B20C1D4C0BF0AFD9863EB13E2BFC5B41BA3871692B0F22E92108384685EB5C1921DA41D0FBE11BBFC2E87B2E14DC24F230AD912384D704A92AC76C924DF539B6ED3A700D73C228ADA1937ABD9CE8D896269F9E3</a:t>
            </a:r>
          </a:p>
        </p:txBody>
      </p: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F043C7FB-9995-7E4D-96B5-085250E97449}"/>
              </a:ext>
            </a:extLst>
          </p:cNvPr>
          <p:cNvSpPr txBox="1">
            <a:spLocks/>
          </p:cNvSpPr>
          <p:nvPr/>
        </p:nvSpPr>
        <p:spPr>
          <a:xfrm>
            <a:off x="609601" y="1570444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4" tIns="60954" rIns="60954" bIns="60954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1pPr>
            <a:lvl2pPr marL="872064" marR="0" indent="-414866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2pPr>
            <a:lvl3pPr marL="1410757" marR="0" indent="-496357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3pPr>
            <a:lvl4pPr marL="19247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4pPr>
            <a:lvl5pPr marL="23819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5pPr>
            <a:lvl6pPr marL="28391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96353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753553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210753" marR="0" indent="-55315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indent="0" hangingPunct="1">
              <a:buFont typeface="Arial"/>
              <a:buNone/>
            </a:pP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问题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: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区别是什么呢？</a:t>
            </a: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        什么时候用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channel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？什么时候用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queue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？</a:t>
            </a: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答案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: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Channel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是用来传输数据，通信，需要多方</a:t>
            </a: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        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Queue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是用来暂时性的存储，解耦，单方和多方都可以</a:t>
            </a: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总的来说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: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他们具有相似甚至相同的功能，有着重合的应用场景</a:t>
            </a:r>
          </a:p>
        </p:txBody>
      </p:sp>
    </p:spTree>
    <p:extLst>
      <p:ext uri="{BB962C8B-B14F-4D97-AF65-F5344CB8AC3E}">
        <p14:creationId xmlns:p14="http://schemas.microsoft.com/office/powerpoint/2010/main" val="75192165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标题 1"/>
          <p:cNvSpPr>
            <a:spLocks noGrp="1"/>
          </p:cNvSpPr>
          <p:nvPr>
            <p:ph type="title"/>
          </p:nvPr>
        </p:nvSpPr>
        <p:spPr>
          <a:xfrm>
            <a:off x="609601" y="221510"/>
            <a:ext cx="5536035" cy="634085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Channel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Mutex</a:t>
            </a:r>
            <a:endParaRPr kumimoji="1" lang="zh-CN" altLang="en-US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7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E6636BC20180234D78A0072836F0B9D0B2B9B20C1D4C0BF0AFD9863EB13E2BFC5B41BA3871692B0F22E92108384685EB5C1921DA41D0FBE11BBFC2E87B2E14DC24F230AD912384D704A92AC76C924DF539B6ED3A700D73C228ADA1937ABD9CE8D896269F9E3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52935" y="6379398"/>
            <a:ext cx="434380" cy="3874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 </a:t>
            </a:r>
            <a:endParaRPr lang="en-GB" dirty="0"/>
          </a:p>
        </p:txBody>
      </p:sp>
      <p:sp>
        <p:nvSpPr>
          <p:cNvPr id="44" name="TextBox 64"/>
          <p:cNvSpPr txBox="1"/>
          <p:nvPr/>
        </p:nvSpPr>
        <p:spPr>
          <a:xfrm>
            <a:off x="7920030" y="121495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  <a:latin typeface="Yuanti SC" charset="-122"/>
                <a:ea typeface="Yuanti SC" charset="-122"/>
                <a:cs typeface="Yuanti SC" charset="-122"/>
              </a:rPr>
              <a:t>广泛协同</a:t>
            </a:r>
            <a:endParaRPr lang="en-GB" sz="2800" b="1" dirty="0">
              <a:solidFill>
                <a:schemeClr val="bg1"/>
              </a:solidFill>
              <a:latin typeface="Yuanti SC" charset="-122"/>
              <a:ea typeface="Yuanti SC" charset="-122"/>
              <a:cs typeface="Yuanti SC" charset="-122"/>
            </a:endParaRPr>
          </a:p>
        </p:txBody>
      </p:sp>
      <p:sp>
        <p:nvSpPr>
          <p:cNvPr id="49" name="TextBox 64"/>
          <p:cNvSpPr txBox="1"/>
          <p:nvPr/>
        </p:nvSpPr>
        <p:spPr>
          <a:xfrm>
            <a:off x="7738252" y="5363734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Yuanti SC" charset="-122"/>
                <a:ea typeface="Yuanti SC" charset="-122"/>
                <a:cs typeface="Yuanti SC" charset="-122"/>
              </a:rPr>
              <a:t>落地！落地！落地！</a:t>
            </a:r>
          </a:p>
          <a:p>
            <a:r>
              <a:rPr lang="zh-CN" altLang="en-US" sz="2000" b="1">
                <a:solidFill>
                  <a:schemeClr val="bg1"/>
                </a:solidFill>
                <a:latin typeface="Yuanti SC" charset="-122"/>
                <a:ea typeface="Yuanti SC" charset="-122"/>
                <a:cs typeface="Yuanti SC" charset="-122"/>
              </a:rPr>
              <a:t>拿不到结果的架构设计就是耍流氓</a:t>
            </a:r>
          </a:p>
          <a:p>
            <a:r>
              <a:rPr lang="zh-CN" altLang="en-US" sz="2000" b="1">
                <a:solidFill>
                  <a:schemeClr val="bg1"/>
                </a:solidFill>
                <a:latin typeface="Yuanti SC" charset="-122"/>
                <a:ea typeface="Yuanti SC" charset="-122"/>
                <a:cs typeface="Yuanti SC" charset="-122"/>
              </a:rPr>
              <a:t>不要成为</a:t>
            </a:r>
            <a:r>
              <a:rPr lang="en-US" altLang="zh-CN" sz="2000" b="1" dirty="0">
                <a:solidFill>
                  <a:schemeClr val="bg1"/>
                </a:solidFill>
                <a:latin typeface="Yuanti SC" charset="-122"/>
                <a:ea typeface="Yuanti SC" charset="-122"/>
                <a:cs typeface="Yuanti SC" charset="-122"/>
              </a:rPr>
              <a:t>PPT</a:t>
            </a:r>
            <a:r>
              <a:rPr lang="zh-CN" altLang="en-US" sz="2000" b="1">
                <a:solidFill>
                  <a:schemeClr val="bg1"/>
                </a:solidFill>
                <a:latin typeface="Yuanti SC" charset="-122"/>
                <a:ea typeface="Yuanti SC" charset="-122"/>
                <a:cs typeface="Yuanti SC" charset="-122"/>
              </a:rPr>
              <a:t>上的架构师</a:t>
            </a:r>
          </a:p>
        </p:txBody>
      </p:sp>
      <p:sp>
        <p:nvSpPr>
          <p:cNvPr id="51" name="TextBox 64"/>
          <p:cNvSpPr txBox="1"/>
          <p:nvPr/>
        </p:nvSpPr>
        <p:spPr>
          <a:xfrm>
            <a:off x="7994732" y="1902701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Yuanti SC" charset="-122"/>
                <a:ea typeface="Yuanti SC" charset="-122"/>
                <a:cs typeface="Yuanti SC" charset="-122"/>
              </a:rPr>
              <a:t>从靠谱的人到靠谱的一群人</a:t>
            </a:r>
          </a:p>
          <a:p>
            <a:r>
              <a:rPr lang="zh-CN" altLang="en-US" sz="2000" b="1">
                <a:solidFill>
                  <a:schemeClr val="bg1"/>
                </a:solidFill>
                <a:latin typeface="Yuanti SC" charset="-122"/>
                <a:ea typeface="Yuanti SC" charset="-122"/>
                <a:cs typeface="Yuanti SC" charset="-122"/>
              </a:rPr>
              <a:t>不断培养超越组织层级的协同能力</a:t>
            </a:r>
            <a:endParaRPr lang="en-GB" sz="2000" b="1" dirty="0">
              <a:solidFill>
                <a:schemeClr val="bg1"/>
              </a:solidFill>
              <a:latin typeface="Yuanti SC" charset="-122"/>
              <a:ea typeface="Yuanti SC" charset="-122"/>
              <a:cs typeface="Yuanti SC" charset="-122"/>
            </a:endParaRPr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7DFA5644-9649-EF49-950C-B7748FEE4972}"/>
              </a:ext>
            </a:extLst>
          </p:cNvPr>
          <p:cNvSpPr txBox="1">
            <a:spLocks/>
          </p:cNvSpPr>
          <p:nvPr/>
        </p:nvSpPr>
        <p:spPr>
          <a:xfrm>
            <a:off x="609601" y="1690084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4" tIns="60954" rIns="60954" bIns="60954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1pPr>
            <a:lvl2pPr marL="872064" marR="0" indent="-414866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2pPr>
            <a:lvl3pPr marL="1410757" marR="0" indent="-496357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3pPr>
            <a:lvl4pPr marL="19247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4pPr>
            <a:lvl5pPr marL="23819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5pPr>
            <a:lvl6pPr marL="28391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96353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753553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210753" marR="0" indent="-55315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indent="0" hangingPunct="1">
              <a:buNone/>
            </a:pP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channel 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语言层面的，提供关键字支持（主角），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Mutex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包层面的（配角）</a:t>
            </a: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channel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的核心是数据流动，关注到并发问题中的数据流动，把流动的数据放到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channel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中，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DataFlow -&gt; Drawing -&gt; Pipieline -&gt; Exiting</a:t>
            </a:r>
          </a:p>
          <a:p>
            <a:pPr marL="986364" lvl="1" indent="-342900" hangingPunct="1">
              <a:buFont typeface="+mj-lt"/>
              <a:buAutoNum type="arabicPeriod"/>
            </a:pP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传递数据的所有权，即把某个数据发送给其他协程</a:t>
            </a:r>
          </a:p>
          <a:p>
            <a:pPr marL="986364" lvl="1" indent="-342900" hangingPunct="1">
              <a:buFont typeface="+mj-lt"/>
              <a:buAutoNum type="arabicPeriod"/>
            </a:pP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分发任务，每个任务都是一个数据</a:t>
            </a:r>
          </a:p>
          <a:p>
            <a:pPr marL="986364" lvl="1" indent="-342900" hangingPunct="1">
              <a:buFont typeface="+mj-lt"/>
              <a:buAutoNum type="arabicPeriod"/>
            </a:pP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交流异步结果，结果是一个数据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643464" lvl="1" indent="0" hangingPunct="1">
              <a:buNone/>
            </a:pP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643464" lvl="1" indent="0" hangingPunct="1">
              <a:buNone/>
            </a:pPr>
            <a:endParaRPr kumimoji="1" lang="en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mutex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的能力是数据不动，某段时间只给一个协程访问数据的权限擅长数据位置固定的场景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986364" lvl="1" indent="-342900" hangingPunct="1">
              <a:buFont typeface="+mj-lt"/>
              <a:buAutoNum type="arabicPeriod"/>
            </a:pP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缓存</a:t>
            </a:r>
          </a:p>
          <a:p>
            <a:pPr marL="986364" lvl="1" indent="-342900" hangingPunct="1">
              <a:buFont typeface="+mj-lt"/>
              <a:buAutoNum type="arabicPeriod"/>
            </a:pP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状态</a:t>
            </a:r>
          </a:p>
          <a:p>
            <a:pPr marL="0" indent="0" hangingPunct="1">
              <a:buFont typeface="Arial"/>
              <a:buNone/>
            </a:pPr>
            <a:endParaRPr kumimoji="1" lang="zh-CN" altLang="en-US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460723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标题 1"/>
          <p:cNvSpPr>
            <a:spLocks noGrp="1"/>
          </p:cNvSpPr>
          <p:nvPr>
            <p:ph type="title"/>
          </p:nvPr>
        </p:nvSpPr>
        <p:spPr>
          <a:xfrm>
            <a:off x="609601" y="221510"/>
            <a:ext cx="5536035" cy="634085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Golang VS Java</a:t>
            </a:r>
            <a:endParaRPr kumimoji="1" lang="zh-CN" altLang="en-US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7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E6636BC20180234D78A0072836F0B9D0B2B9B20C1D4C0BF0AFD9863EB13E2BFC5B41BA3871692B0F22E92108384685EB5C1921DA41D0FBE11BBFC2E87B2E14DC24F230AD912384D704A92AC76C924DF539B6ED3A700D73C228ADA1937ABD9CE8D896269F9E3</a:t>
            </a: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38EF2899-8387-5A48-BB64-EE56A155B021}"/>
              </a:ext>
            </a:extLst>
          </p:cNvPr>
          <p:cNvSpPr txBox="1">
            <a:spLocks/>
          </p:cNvSpPr>
          <p:nvPr/>
        </p:nvSpPr>
        <p:spPr>
          <a:xfrm>
            <a:off x="609601" y="1474751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4" tIns="60954" rIns="60954" bIns="60954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1pPr>
            <a:lvl2pPr marL="872064" marR="0" indent="-414866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2pPr>
            <a:lvl3pPr marL="1410757" marR="0" indent="-496357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3pPr>
            <a:lvl4pPr marL="19247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4pPr>
            <a:lvl5pPr marL="23819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5pPr>
            <a:lvl6pPr marL="28391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96353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753553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210753" marR="0" indent="-55315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indent="0" hangingPunct="1">
              <a:buNone/>
            </a:pPr>
            <a:endParaRPr kumimoji="1"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F82A440-E66C-3E4D-9A73-ED1BD9043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429016"/>
              </p:ext>
            </p:extLst>
          </p:nvPr>
        </p:nvGraphicFramePr>
        <p:xfrm>
          <a:off x="609601" y="1031911"/>
          <a:ext cx="10972799" cy="2603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430">
                  <a:extLst>
                    <a:ext uri="{9D8B030D-6E8A-4147-A177-3AD203B41FA5}">
                      <a16:colId xmlns:a16="http://schemas.microsoft.com/office/drawing/2014/main" val="3622319082"/>
                    </a:ext>
                  </a:extLst>
                </a:gridCol>
                <a:gridCol w="2119556">
                  <a:extLst>
                    <a:ext uri="{9D8B030D-6E8A-4147-A177-3AD203B41FA5}">
                      <a16:colId xmlns:a16="http://schemas.microsoft.com/office/drawing/2014/main" val="2397859301"/>
                    </a:ext>
                  </a:extLst>
                </a:gridCol>
                <a:gridCol w="1529767">
                  <a:extLst>
                    <a:ext uri="{9D8B030D-6E8A-4147-A177-3AD203B41FA5}">
                      <a16:colId xmlns:a16="http://schemas.microsoft.com/office/drawing/2014/main" val="370743324"/>
                    </a:ext>
                  </a:extLst>
                </a:gridCol>
                <a:gridCol w="1297535">
                  <a:extLst>
                    <a:ext uri="{9D8B030D-6E8A-4147-A177-3AD203B41FA5}">
                      <a16:colId xmlns:a16="http://schemas.microsoft.com/office/drawing/2014/main" val="2037465952"/>
                    </a:ext>
                  </a:extLst>
                </a:gridCol>
                <a:gridCol w="1626837">
                  <a:extLst>
                    <a:ext uri="{9D8B030D-6E8A-4147-A177-3AD203B41FA5}">
                      <a16:colId xmlns:a16="http://schemas.microsoft.com/office/drawing/2014/main" val="2389838390"/>
                    </a:ext>
                  </a:extLst>
                </a:gridCol>
                <a:gridCol w="1626837">
                  <a:extLst>
                    <a:ext uri="{9D8B030D-6E8A-4147-A177-3AD203B41FA5}">
                      <a16:colId xmlns:a16="http://schemas.microsoft.com/office/drawing/2014/main" val="1938638141"/>
                    </a:ext>
                  </a:extLst>
                </a:gridCol>
                <a:gridCol w="1626837">
                  <a:extLst>
                    <a:ext uri="{9D8B030D-6E8A-4147-A177-3AD203B41FA5}">
                      <a16:colId xmlns:a16="http://schemas.microsoft.com/office/drawing/2014/main" val="1701107433"/>
                    </a:ext>
                  </a:extLst>
                </a:gridCol>
              </a:tblGrid>
              <a:tr h="49917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语言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结构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编程范式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语言类型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变量定义语法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基本数据类型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构造数据类型以及其他数据类型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类型定义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706469"/>
                  </a:ext>
                </a:extLst>
              </a:tr>
              <a:tr h="91568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Java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命令式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面向对象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函数式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静态编译型</a:t>
                      </a:r>
                      <a:r>
                        <a:rPr lang="en-US" altLang="zh-CN" dirty="0"/>
                        <a:t>-class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Public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=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…..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void </a:t>
                      </a:r>
                    </a:p>
                    <a:p>
                      <a:pPr algn="ctr"/>
                      <a:r>
                        <a:rPr lang="en-US" altLang="zh-CN" dirty="0"/>
                        <a:t>enum </a:t>
                      </a:r>
                    </a:p>
                    <a:p>
                      <a:pPr algn="ctr"/>
                      <a:r>
                        <a:rPr lang="en-US" altLang="zh-CN" dirty="0"/>
                        <a:t>null</a:t>
                      </a:r>
                    </a:p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802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golang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命令式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函数式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面向对象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静态编译型</a:t>
                      </a:r>
                      <a:r>
                        <a:rPr lang="en-US" altLang="zh-CN" dirty="0"/>
                        <a:t>-</a:t>
                      </a:r>
                      <a:r>
                        <a:rPr lang="zh-CN" altLang="en-US" dirty="0"/>
                        <a:t>机器码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a:=1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int8 int16 int32 int64</a:t>
                      </a:r>
                    </a:p>
                    <a:p>
                      <a:pPr algn="ctr"/>
                      <a:r>
                        <a:rPr lang="en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Microsoft YaHei"/>
                        </a:rPr>
                        <a:t>unitptr</a:t>
                      </a:r>
                      <a:endParaRPr lang="zh-CN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Microsoft YaHe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slice</a:t>
                      </a:r>
                    </a:p>
                    <a:p>
                      <a:pPr algn="ctr"/>
                      <a:r>
                        <a:rPr lang="en-US" altLang="zh-CN" dirty="0"/>
                        <a:t>map</a:t>
                      </a:r>
                    </a:p>
                    <a:p>
                      <a:pPr algn="ctr"/>
                      <a:r>
                        <a:rPr lang="en-US" altLang="zh-CN" dirty="0"/>
                        <a:t>chan</a:t>
                      </a:r>
                    </a:p>
                    <a:p>
                      <a:pPr algn="ctr"/>
                      <a:r>
                        <a:rPr lang="en-US" altLang="zh-CN" dirty="0"/>
                        <a:t>struct</a:t>
                      </a:r>
                    </a:p>
                    <a:p>
                      <a:pPr algn="ctr"/>
                      <a:r>
                        <a:rPr lang="en-US" altLang="zh-CN" dirty="0"/>
                        <a:t>interface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type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Integer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32987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54A25EC-538F-CE4D-AB95-E198821DD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326585"/>
              </p:ext>
            </p:extLst>
          </p:nvPr>
        </p:nvGraphicFramePr>
        <p:xfrm>
          <a:off x="594875" y="3811807"/>
          <a:ext cx="10972801" cy="23268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8865">
                  <a:extLst>
                    <a:ext uri="{9D8B030D-6E8A-4147-A177-3AD203B41FA5}">
                      <a16:colId xmlns:a16="http://schemas.microsoft.com/office/drawing/2014/main" val="1594681418"/>
                    </a:ext>
                  </a:extLst>
                </a:gridCol>
                <a:gridCol w="1010093">
                  <a:extLst>
                    <a:ext uri="{9D8B030D-6E8A-4147-A177-3AD203B41FA5}">
                      <a16:colId xmlns:a16="http://schemas.microsoft.com/office/drawing/2014/main" val="4011887023"/>
                    </a:ext>
                  </a:extLst>
                </a:gridCol>
                <a:gridCol w="1116418">
                  <a:extLst>
                    <a:ext uri="{9D8B030D-6E8A-4147-A177-3AD203B41FA5}">
                      <a16:colId xmlns:a16="http://schemas.microsoft.com/office/drawing/2014/main" val="4175098468"/>
                    </a:ext>
                  </a:extLst>
                </a:gridCol>
                <a:gridCol w="1977656">
                  <a:extLst>
                    <a:ext uri="{9D8B030D-6E8A-4147-A177-3AD203B41FA5}">
                      <a16:colId xmlns:a16="http://schemas.microsoft.com/office/drawing/2014/main" val="404775480"/>
                    </a:ext>
                  </a:extLst>
                </a:gridCol>
                <a:gridCol w="3147237">
                  <a:extLst>
                    <a:ext uri="{9D8B030D-6E8A-4147-A177-3AD203B41FA5}">
                      <a16:colId xmlns:a16="http://schemas.microsoft.com/office/drawing/2014/main" val="2594264160"/>
                    </a:ext>
                  </a:extLst>
                </a:gridCol>
                <a:gridCol w="1004989">
                  <a:extLst>
                    <a:ext uri="{9D8B030D-6E8A-4147-A177-3AD203B41FA5}">
                      <a16:colId xmlns:a16="http://schemas.microsoft.com/office/drawing/2014/main" val="1257463572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2096940223"/>
                    </a:ext>
                  </a:extLst>
                </a:gridCol>
              </a:tblGrid>
              <a:tr h="34792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语言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结构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常量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控制语句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函数定义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面向对象特征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并发编程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语言高级特征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786859"/>
                  </a:ext>
                </a:extLst>
              </a:tr>
              <a:tr h="91568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Java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final int a =1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for</a:t>
                      </a:r>
                    </a:p>
                    <a:p>
                      <a:pPr algn="ctr"/>
                      <a:r>
                        <a:rPr lang="en-US" altLang="zh-CN" dirty="0"/>
                        <a:t>do while</a:t>
                      </a:r>
                    </a:p>
                    <a:p>
                      <a:pPr algn="ctr"/>
                      <a:r>
                        <a:rPr lang="en-US" altLang="zh-CN" dirty="0"/>
                        <a:t>while</a:t>
                      </a:r>
                    </a:p>
                    <a:p>
                      <a:pPr algn="ctr"/>
                      <a:r>
                        <a:rPr lang="en-US" altLang="zh-CN" dirty="0"/>
                        <a:t>if else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public int max(int a,int b)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支持范型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public,private,protected,default</a:t>
                      </a:r>
                    </a:p>
                    <a:p>
                      <a:pPr algn="ctr"/>
                      <a:r>
                        <a:rPr lang="en-US" altLang="zh-CN" dirty="0"/>
                        <a:t>abstract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extend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implement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thread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497395"/>
                  </a:ext>
                </a:extLst>
              </a:tr>
              <a:tr h="106325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golang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const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=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if else</a:t>
                      </a:r>
                    </a:p>
                    <a:p>
                      <a:pPr algn="ctr"/>
                      <a:r>
                        <a:rPr lang="en-US" altLang="zh-CN" dirty="0"/>
                        <a:t>for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func max(a,b int)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不支持范型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基于首字母的大小写权限访问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非侵入式的继承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gorouting</a:t>
                      </a:r>
                    </a:p>
                    <a:p>
                      <a:pPr algn="ctr"/>
                      <a:r>
                        <a:rPr lang="en-US" altLang="zh-CN" dirty="0"/>
                        <a:t>channel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多返回值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Gorouting</a:t>
                      </a:r>
                    </a:p>
                    <a:p>
                      <a:pPr algn="ctr"/>
                      <a:r>
                        <a:rPr lang="zh-CN" altLang="en-US" dirty="0"/>
                        <a:t>非侵入式继承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自带项目构建工具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自带测试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05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40989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标题 1"/>
          <p:cNvSpPr>
            <a:spLocks noGrp="1"/>
          </p:cNvSpPr>
          <p:nvPr>
            <p:ph type="title"/>
          </p:nvPr>
        </p:nvSpPr>
        <p:spPr>
          <a:xfrm>
            <a:off x="609601" y="221510"/>
            <a:ext cx="5536035" cy="634085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Golang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的应用和前景</a:t>
            </a:r>
            <a:endParaRPr kumimoji="1" lang="zh-CN" altLang="en-US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7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E6636BC20180234D78A0072836F0B9D0B2B9B20C1D4C0BF0AFD9863EB13E2BFC5B41BA3871692B0F22E92108384685EB5C1921DA41D0FBE11BBFC2E87B2E14DC24F230AD912384D704A92AC76C924DF539B6ED3A700D73C228ADA1937ABD9CE8D896269F9E3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7747598-E191-8B47-9D85-B7134AF58DBB}"/>
              </a:ext>
            </a:extLst>
          </p:cNvPr>
          <p:cNvSpPr txBox="1">
            <a:spLocks/>
          </p:cNvSpPr>
          <p:nvPr/>
        </p:nvSpPr>
        <p:spPr>
          <a:xfrm>
            <a:off x="609601" y="1464118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4" tIns="60954" rIns="60954" bIns="60954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1pPr>
            <a:lvl2pPr marL="872064" marR="0" indent="-414866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2pPr>
            <a:lvl3pPr marL="1410757" marR="0" indent="-496357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3pPr>
            <a:lvl4pPr marL="19247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4pPr>
            <a:lvl5pPr marL="23819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5pPr>
            <a:lvl6pPr marL="28391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96353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753553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210753" marR="0" indent="-55315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indent="0" hangingPunct="1">
              <a:buFont typeface="Arial"/>
              <a:buNone/>
            </a:pP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Golang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涉及的领域</a:t>
            </a: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None/>
            </a:pP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	Cloud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Computer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， 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Micro Service 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  Distributed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  </a:t>
            </a: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None/>
            </a:pP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	Service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Mesh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， 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Operating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System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， 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Web</a:t>
            </a:r>
            <a:br>
              <a:rPr kumimoji="1" lang="en-US" altLang="zh-CN" sz="1800" dirty="0"/>
            </a:br>
            <a:b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Golang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著名的项目</a:t>
            </a: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	Docker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etcd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K8s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consul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coreos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Plan9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SofaMesh</a:t>
            </a:r>
          </a:p>
          <a:p>
            <a:pPr marL="0" indent="0" hangingPunct="1">
              <a:buFont typeface="Arial"/>
              <a:buNone/>
            </a:pP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使用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Golang 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的公司 </a:t>
            </a: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	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七牛，阿里，百度，腾讯，头条，京东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……</a:t>
            </a:r>
            <a:endParaRPr kumimoji="1" lang="zh-CN" altLang="en-US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endParaRPr kumimoji="1" lang="zh-CN" altLang="en-US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85243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标题 1"/>
          <p:cNvSpPr>
            <a:spLocks noGrp="1"/>
          </p:cNvSpPr>
          <p:nvPr>
            <p:ph type="title"/>
          </p:nvPr>
        </p:nvSpPr>
        <p:spPr>
          <a:xfrm>
            <a:off x="609601" y="221510"/>
            <a:ext cx="5536035" cy="634085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Golang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目前存在问题</a:t>
            </a:r>
            <a:endParaRPr kumimoji="1" lang="zh-CN" altLang="en-US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7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E6636BC20180234D78A0072836F0B9D0B2B9B20C1D4C0BF0AFD9863EB13E2BFC5B41BA3871692B0F22E92108384685EB5C1921DA41D0FBE11BBFC2E87B2E14DC24F230AD912384D704A92AC76C924DF539B6ED3A700D73C228ADA1937ABD9CE8D896269F9E3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B5AF5C2-41D6-EC4C-A065-2E67B3AE9339}"/>
              </a:ext>
            </a:extLst>
          </p:cNvPr>
          <p:cNvSpPr txBox="1">
            <a:spLocks/>
          </p:cNvSpPr>
          <p:nvPr/>
        </p:nvSpPr>
        <p:spPr>
          <a:xfrm>
            <a:off x="609601" y="1602341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4" tIns="60954" rIns="60954" bIns="60954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1pPr>
            <a:lvl2pPr marL="872064" marR="0" indent="-414866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2pPr>
            <a:lvl3pPr marL="1410757" marR="0" indent="-496357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3pPr>
            <a:lvl4pPr marL="19247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4pPr>
            <a:lvl5pPr marL="23819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5pPr>
            <a:lvl6pPr marL="28391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96353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753553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210753" marR="0" indent="-55315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hangingPunct="1"/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标准库不是特别完善，其中数据结构远不如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Java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丰富</a:t>
            </a:r>
          </a:p>
          <a:p>
            <a:pPr marL="0" indent="0" hangingPunct="1">
              <a:buFont typeface="Arial"/>
              <a:buNone/>
            </a:pP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生态圈不够丰富</a:t>
            </a: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依赖管理不完善</a:t>
            </a: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没有用户定义的范型</a:t>
            </a: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None/>
            </a:pP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冗余的错误判断</a:t>
            </a: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517057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标题 1"/>
          <p:cNvSpPr>
            <a:spLocks noGrp="1"/>
          </p:cNvSpPr>
          <p:nvPr>
            <p:ph type="title"/>
          </p:nvPr>
        </p:nvSpPr>
        <p:spPr>
          <a:xfrm>
            <a:off x="609601" y="221510"/>
            <a:ext cx="5536035" cy="634085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语言级的编程思维</a:t>
            </a:r>
            <a:endParaRPr kumimoji="1" lang="zh-CN" altLang="en-US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7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E6636BC20180234D78A0072836F0B9D0B2B9B20C1D4C0BF0AFD9863EB13E2BFC5B41BA3871692B0F22E92108384685EB5C1921DA41D0FBE11BBFC2E87B2E14DC24F230AD912384D704A92AC76C924DF539B6ED3A700D73C228ADA1937ABD9CE8D896269F9E3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C9EECC8-1FBB-9944-A2F6-A9AE7CEF7DEE}"/>
              </a:ext>
            </a:extLst>
          </p:cNvPr>
          <p:cNvSpPr txBox="1">
            <a:spLocks/>
          </p:cNvSpPr>
          <p:nvPr/>
        </p:nvSpPr>
        <p:spPr>
          <a:xfrm>
            <a:off x="609601" y="1464118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4" tIns="60954" rIns="60954" bIns="60954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1pPr>
            <a:lvl2pPr marL="872064" marR="0" indent="-414866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2pPr>
            <a:lvl3pPr marL="1410757" marR="0" indent="-496357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3pPr>
            <a:lvl4pPr marL="19247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4pPr>
            <a:lvl5pPr marL="23819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5pPr>
            <a:lvl6pPr marL="28391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96353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753553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210753" marR="0" indent="-55315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hangingPunct="1"/>
            <a:r>
              <a:rPr lang="zh-CN" altLang="en-US" sz="1800" b="1" dirty="0">
                <a:latin typeface="SimSun" panose="02010600030101010101" pitchFamily="2" charset="-122"/>
                <a:ea typeface="SimSun" panose="02010600030101010101" pitchFamily="2" charset="-122"/>
              </a:rPr>
              <a:t>大师的观点</a:t>
            </a:r>
            <a:endParaRPr lang="en-US" altLang="zh-CN" sz="1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643464" lvl="1" indent="0" hangingPunct="1">
              <a:buNone/>
            </a:pP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萨丕尔（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 Edward Sapir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沃夫（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 Benjamin Whorf 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）假说，语言影响或决定人类的思维方式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643464" lvl="1" indent="0" hangingPunct="1">
              <a:buNone/>
            </a:pPr>
            <a:r>
              <a:rPr lang="zh-CN" altLang="en" sz="1400" dirty="0">
                <a:latin typeface="SimSun" panose="02010600030101010101" pitchFamily="2" charset="-122"/>
                <a:ea typeface="SimSun" panose="02010600030101010101" pitchFamily="2" charset="-122"/>
              </a:rPr>
              <a:t>艾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伦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佩利（</a:t>
            </a:r>
            <a:r>
              <a:rPr lang="e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Alan Perlis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），不能影响到你的编程思维方式的编程语言不值得去学习和使用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编程语言影响编程思维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643464" lvl="1" indent="0" hangingPunct="1">
              <a:buNone/>
            </a:pP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C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的命令式思维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643464" lvl="1" indent="0" hangingPunct="1">
              <a:buNone/>
            </a:pP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Scala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函数式思维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643464" lvl="1" indent="0" hangingPunct="1">
              <a:buNone/>
            </a:pP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Java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面向对象思维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643464" lvl="1" indent="0" hangingPunct="1">
              <a:buNone/>
            </a:pP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Python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脚本思维</a:t>
            </a: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Go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的思维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       </a:t>
            </a:r>
            <a:r>
              <a:rPr lang="zh-CN" altLang="en" sz="1400" dirty="0">
                <a:latin typeface="SimSun" panose="02010600030101010101" pitchFamily="2" charset="-122"/>
                <a:ea typeface="SimSun" panose="02010600030101010101" pitchFamily="2" charset="-122"/>
              </a:rPr>
              <a:t>并发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思维</a:t>
            </a:r>
            <a:endParaRPr lang="en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endParaRPr lang="zh-CN" altLang="en-US" sz="1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096032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标题 1"/>
          <p:cNvSpPr>
            <a:spLocks noGrp="1"/>
          </p:cNvSpPr>
          <p:nvPr>
            <p:ph type="title"/>
          </p:nvPr>
        </p:nvSpPr>
        <p:spPr>
          <a:xfrm>
            <a:off x="609601" y="221510"/>
            <a:ext cx="5536035" cy="634085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的价值观</a:t>
            </a:r>
            <a:endParaRPr kumimoji="1" lang="zh-CN" altLang="en-US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7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E6636BC20180234D78A0072836F0B9D0B2B9B20C1D4C0BF0AFD9863EB13E2BFC5B41BA3871692B0F22E92108384685EB5C1921DA41D0FBE11BBFC2E87B2E14DC24F230AD912384D704A92AC76C924DF539B6ED3A700D73C228ADA1937ABD9CE8D896269F9E3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413D90B-EBD0-C84B-B89E-C3E4A13484D9}"/>
              </a:ext>
            </a:extLst>
          </p:cNvPr>
          <p:cNvSpPr/>
          <p:nvPr/>
        </p:nvSpPr>
        <p:spPr>
          <a:xfrm>
            <a:off x="609601" y="1379422"/>
            <a:ext cx="645401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形成的因素</a:t>
            </a:r>
            <a:endParaRPr lang="en-US" altLang="zh-CN" sz="1800" dirty="0">
              <a:solidFill>
                <a:srgbClr val="444444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8"/>
            <a:r>
              <a:rPr lang="en-US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</a:t>
            </a:r>
            <a:r>
              <a:rPr lang="zh-CN" altLang="en-US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语言设计者</a:t>
            </a:r>
            <a:r>
              <a:rPr lang="en-US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&amp;Unix</a:t>
            </a:r>
            <a:r>
              <a:rPr lang="zh-CN" altLang="en-US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文化</a:t>
            </a:r>
            <a:endParaRPr lang="en-US" altLang="zh-CN" sz="1800" dirty="0">
              <a:solidFill>
                <a:srgbClr val="444444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7"/>
            <a:r>
              <a:rPr lang="en-US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</a:t>
            </a:r>
            <a:r>
              <a:rPr lang="zh-CN" altLang="en-US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遗传基因</a:t>
            </a:r>
            <a:endParaRPr lang="en-US" altLang="zh-CN" sz="1800" dirty="0">
              <a:solidFill>
                <a:srgbClr val="444444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7"/>
            <a:r>
              <a:rPr lang="en-US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</a:t>
            </a:r>
            <a:r>
              <a:rPr lang="zh-CN" altLang="en-US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面向新的基础设施环境和大规模软件开发的诸多问题</a:t>
            </a:r>
          </a:p>
          <a:p>
            <a:pPr lvl="5"/>
            <a:endParaRPr lang="en-US" altLang="zh-CN" sz="1800" dirty="0">
              <a:solidFill>
                <a:srgbClr val="444444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800" dirty="0">
              <a:solidFill>
                <a:srgbClr val="444444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DA022D-F101-E64D-A78B-02D7A4A0226F}"/>
              </a:ext>
            </a:extLst>
          </p:cNvPr>
          <p:cNvSpPr/>
          <p:nvPr/>
        </p:nvSpPr>
        <p:spPr>
          <a:xfrm>
            <a:off x="609601" y="3077921"/>
            <a:ext cx="72265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导致</a:t>
            </a:r>
            <a:r>
              <a:rPr lang="zh-CN" altLang="en-US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的结果</a:t>
            </a:r>
            <a:endParaRPr lang="en" altLang="zh-CN" sz="1800" dirty="0">
              <a:solidFill>
                <a:srgbClr val="444444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lang="en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Overall Simplicity </a:t>
            </a:r>
            <a:r>
              <a:rPr lang="zh-CN" altLang="en-US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全面的简单 </a:t>
            </a:r>
            <a:endParaRPr lang="en-US" altLang="zh-CN" sz="1800" dirty="0">
              <a:solidFill>
                <a:srgbClr val="444444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lang="en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Orthogonal Composition </a:t>
            </a:r>
            <a:r>
              <a:rPr lang="zh-CN" altLang="en-US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正交组合 </a:t>
            </a:r>
            <a:endParaRPr lang="en-US" altLang="zh-CN" sz="1800" dirty="0">
              <a:solidFill>
                <a:srgbClr val="444444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/>
            <a:r>
              <a:rPr lang="en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Preference in Concurrency </a:t>
            </a:r>
            <a:r>
              <a:rPr lang="zh-CN" altLang="en-US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偏好并发</a:t>
            </a:r>
            <a:endParaRPr lang="zh-CN" altLang="en-US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D649A59-665D-E647-979E-9547B9A56806}"/>
              </a:ext>
            </a:extLst>
          </p:cNvPr>
          <p:cNvSpPr txBox="1"/>
          <p:nvPr/>
        </p:nvSpPr>
        <p:spPr>
          <a:xfrm>
            <a:off x="609600" y="4823179"/>
            <a:ext cx="697141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Sun" panose="02010600030101010101" pitchFamily="2" charset="-122"/>
                <a:ea typeface="SimSun" panose="02010600030101010101" pitchFamily="2" charset="-122"/>
                <a:sym typeface="Lucida Grande"/>
              </a:rPr>
              <a:t>总结</a:t>
            </a:r>
            <a:endParaRPr kumimoji="0" lang="en-US" altLang="zh-CN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Sun" panose="02010600030101010101" pitchFamily="2" charset="-122"/>
              <a:ea typeface="SimSun" panose="02010600030101010101" pitchFamily="2" charset="-122"/>
              <a:sym typeface="Lucida Grande"/>
            </a:endParaRPr>
          </a:p>
          <a:p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Sun" panose="02010600030101010101" pitchFamily="2" charset="-122"/>
                <a:ea typeface="SimSun" panose="02010600030101010101" pitchFamily="2" charset="-122"/>
                <a:sym typeface="Lucida Grande"/>
              </a:rPr>
              <a:t>	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Go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是在偏好并发的环境下的简单概念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事物的正交组合</a:t>
            </a:r>
            <a:endParaRPr kumimoji="0" lang="zh-CN" alt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Sun" panose="02010600030101010101" pitchFamily="2" charset="-122"/>
              <a:ea typeface="SimSun" panose="02010600030101010101" pitchFamily="2" charset="-122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418761142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标题 1"/>
          <p:cNvSpPr>
            <a:spLocks noGrp="1"/>
          </p:cNvSpPr>
          <p:nvPr>
            <p:ph type="title"/>
          </p:nvPr>
        </p:nvSpPr>
        <p:spPr>
          <a:xfrm>
            <a:off x="609601" y="221510"/>
            <a:ext cx="5536035" cy="634085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Golang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的诞生</a:t>
            </a:r>
            <a:endParaRPr kumimoji="1" lang="zh-CN" altLang="en-US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7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E6636BC20180234D78A0072836F0B9D0B2B9B20C1D4C0BF0AFD9863EB13E2BFC5B41BA3871692B0F22E92108384685EB5C1921DA41D0FBE11BBFC2E87B2E14DC24F230AD912384D704A92AC76C924DF539B6ED3A700D73C228ADA1937ABD9CE8D896269F9E3</a:t>
            </a:r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7C165721-026C-5A4B-B76E-9C21B1534240}"/>
              </a:ext>
            </a:extLst>
          </p:cNvPr>
          <p:cNvSpPr txBox="1">
            <a:spLocks/>
          </p:cNvSpPr>
          <p:nvPr/>
        </p:nvSpPr>
        <p:spPr>
          <a:xfrm>
            <a:off x="609601" y="1686551"/>
            <a:ext cx="10166131" cy="4593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4" tIns="60954" rIns="60954" bIns="60954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1pPr>
            <a:lvl2pPr marL="872064" marR="0" indent="-414866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2pPr>
            <a:lvl3pPr marL="1410757" marR="0" indent="-496357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3pPr>
            <a:lvl4pPr marL="19247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4pPr>
            <a:lvl5pPr marL="23819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5pPr>
            <a:lvl6pPr marL="28391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96353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753553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210753" marR="0" indent="-55315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hangingPunct="1"/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谷歌工程师的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20%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hangingPunct="1">
              <a:buFont typeface="Arial"/>
              <a:buNone/>
            </a:pP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谷歌的“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20%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时间”工作方式，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Google Now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Google News  Google Map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Golang</a:t>
            </a:r>
          </a:p>
          <a:p>
            <a:pPr marL="0" indent="0" hangingPunct="1">
              <a:buFont typeface="Arial"/>
              <a:buNone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hangingPunct="1"/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诞生时间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hangingPunct="1">
              <a:buFont typeface="Arial"/>
              <a:buNone/>
            </a:pP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Go 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语言起源 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2007 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年，并于 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2009 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年正式对外发布。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hangingPunct="1"/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创始人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hangingPunct="1">
              <a:buFont typeface="Arial"/>
              <a:buNone/>
            </a:pP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罗伯特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·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格瑞史莫（</a:t>
            </a:r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Robert Griesemer</a:t>
            </a:r>
            <a:r>
              <a:rPr lang="zh-CN" altLang="en" sz="18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罗勃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·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派克（</a:t>
            </a:r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Rob Pike</a:t>
            </a:r>
            <a:r>
              <a:rPr lang="zh-CN" altLang="en" sz="18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肯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·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汤姆逊（</a:t>
            </a:r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Ken Thompson</a:t>
            </a:r>
            <a:r>
              <a:rPr lang="zh-CN" altLang="en" sz="18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282370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3949AF-2E08-EA4B-81A7-CC95C4A5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1"/>
                </a:solidFill>
              </a:rPr>
              <a:t>为什么学习</a:t>
            </a:r>
            <a:r>
              <a:rPr kumimoji="1" lang="en-US" altLang="zh-CN" dirty="0">
                <a:solidFill>
                  <a:schemeClr val="tx1"/>
                </a:solidFill>
              </a:rPr>
              <a:t>go</a:t>
            </a:r>
            <a:r>
              <a:rPr kumimoji="1" lang="zh-CN" altLang="en-US" dirty="0">
                <a:solidFill>
                  <a:schemeClr val="tx1"/>
                </a:solidFill>
              </a:rPr>
              <a:t>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37A3E5-3B5D-4C41-A4B5-0BF5B5398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762" y="1233376"/>
            <a:ext cx="6071191" cy="49201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AFE12C-EEFE-2D4A-8BB9-13C52E183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47" y="1233376"/>
            <a:ext cx="5745125" cy="492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0728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/>
          </p:cNvSpPr>
          <p:nvPr/>
        </p:nvSpPr>
        <p:spPr bwMode="auto">
          <a:xfrm>
            <a:off x="196595" y="105307"/>
            <a:ext cx="11798810" cy="6641247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cap="flat" cmpd="sng" w="12700">
                <a:solidFill>
                  <a:srgbClr val="000000"/>
                </a:solidFill>
                <a:prstDash val="solid"/>
                <a:miter lim="400000"/>
                <a:headEnd len="med" type="none" w="med"/>
                <a:tailEnd len="med" type="none" w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algn="ctr" blurRad="63500" dir="2700000" dist="38099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9149" tIns="49149" rIns="49149" bIns="49149" anchor="ctr"/>
          <a:lstStyle>
            <a:lvl1pPr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9pPr>
          </a:lstStyle>
          <a:p>
            <a:endParaRPr kumimoji="0" lang="zh-CN" altLang="en-US" sz="1742"/>
          </a:p>
        </p:txBody>
      </p:sp>
      <p:sp>
        <p:nvSpPr>
          <p:cNvPr id="17410" name="Rectangle 2"/>
          <p:cNvSpPr>
            <a:spLocks/>
          </p:cNvSpPr>
          <p:nvPr/>
        </p:nvSpPr>
        <p:spPr bwMode="auto">
          <a:xfrm>
            <a:off x="198132" y="5697532"/>
            <a:ext cx="11795737" cy="10490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cap="flat" cmpd="sng" w="12700">
                <a:solidFill>
                  <a:srgbClr val="000000"/>
                </a:solidFill>
                <a:prstDash val="solid"/>
                <a:miter lim="400000"/>
                <a:headEnd len="med" type="none" w="med"/>
                <a:tailEnd len="med" type="none" w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algn="ctr" blurRad="63500" dir="2700000" dist="38099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9149" tIns="49149" rIns="49149" bIns="49149" anchor="ctr"/>
          <a:lstStyle>
            <a:lvl1pPr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9pPr>
          </a:lstStyle>
          <a:p>
            <a:endParaRPr kumimoji="0" lang="zh-CN" altLang="en-US" sz="1742"/>
          </a:p>
        </p:txBody>
      </p:sp>
      <p:pic>
        <p:nvPicPr>
          <p:cNvPr id="17411" name="Picture 3" descr="pasted-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995" y="5539335"/>
            <a:ext cx="208883" cy="158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cap="flat" cmpd="sng" w="12700">
                <a:solidFill>
                  <a:srgbClr val="000000"/>
                </a:solidFill>
                <a:prstDash val="solid"/>
                <a:miter lim="400000"/>
                <a:headEnd len="med" type="none" w="med"/>
                <a:tailEnd len="med" type="none" w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algn="ctr" blurRad="63500" dir="2700000" dist="38099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7415" name="Rectangle 7"/>
          <p:cNvSpPr>
            <a:spLocks/>
          </p:cNvSpPr>
          <p:nvPr/>
        </p:nvSpPr>
        <p:spPr bwMode="auto">
          <a:xfrm>
            <a:off x="1302448" y="1827409"/>
            <a:ext cx="7317044" cy="893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cap="flat" cmpd="sng" w="9525">
                <a:solidFill>
                  <a:srgbClr val="000000"/>
                </a:solidFill>
                <a:prstDash val="solid"/>
                <a:round/>
                <a:headEnd len="med" type="none" w="med"/>
                <a:tailEnd len="med" type="none" w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algn="ctr" blurRad="63500" dir="2700000" dist="38099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buClr>
                <a:srgbClr val="F5F5F5"/>
              </a:buClr>
              <a:buFont typeface="Microsoft Sans Serif" charset="0"/>
              <a:buNone/>
              <a:defRPr/>
            </a:pPr>
            <a:r>
              <a:rPr lang="zh-CN" altLang="en-US" sz="5805" b="1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谢谢</a:t>
            </a:r>
            <a:endParaRPr lang="zh-CN" altLang="en-US" sz="871" b="1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416" name="Rectangle 8"/>
          <p:cNvSpPr>
            <a:spLocks/>
          </p:cNvSpPr>
          <p:nvPr/>
        </p:nvSpPr>
        <p:spPr bwMode="auto">
          <a:xfrm>
            <a:off x="1305523" y="2912673"/>
            <a:ext cx="5149883" cy="446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cap="flat" cmpd="sng" w="9525">
                <a:solidFill>
                  <a:srgbClr val="000000"/>
                </a:solidFill>
                <a:prstDash val="solid"/>
                <a:round/>
                <a:headEnd len="med" type="none" w="med"/>
                <a:tailEnd len="med" type="none" w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algn="ctr" blurRad="63500" dir="2700000" dist="38099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>
              <a:buClr>
                <a:srgbClr val="F5F5F5"/>
              </a:buClr>
              <a:buFont typeface="Microsoft Sans Serif" charset="0"/>
              <a:buNone/>
              <a:defRPr/>
            </a:pPr>
            <a:r>
              <a:rPr lang="en-US" altLang="zh-CN" sz="2903" dirty="0">
                <a:solidFill>
                  <a:srgbClr val="FFFFFF"/>
                </a:solidFill>
                <a:ea typeface="宋体" charset="0"/>
              </a:rPr>
              <a:t>THANK YOU</a:t>
            </a:r>
          </a:p>
        </p:txBody>
      </p:sp>
      <p:sp>
        <p:nvSpPr>
          <p:cNvPr id="51211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E6636BC20180234D78A0072836F0B9D0B2B9B20C1D4C0BF0AFD9863EB13E2BFC5B41BA3871692B0F22E92108384685EB5C1921DA41D0FBE11BBFC2E87B2E14DC24F230AD912384D704A92AC76C924DF539B6ED3A700D73C228ADA1937ABD9CE8D896269F9E3</a:t>
            </a:r>
          </a:p>
        </p:txBody>
      </p:sp>
    </p:spTree>
    <p:extLst>
      <p:ext uri="{BB962C8B-B14F-4D97-AF65-F5344CB8AC3E}">
        <p14:creationId xmlns:p14="http://schemas.microsoft.com/office/powerpoint/2010/main" val="143439615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标题 1"/>
          <p:cNvSpPr>
            <a:spLocks noGrp="1"/>
          </p:cNvSpPr>
          <p:nvPr>
            <p:ph type="title"/>
          </p:nvPr>
        </p:nvSpPr>
        <p:spPr>
          <a:xfrm>
            <a:off x="609601" y="221510"/>
            <a:ext cx="5536035" cy="634085"/>
          </a:xfrm>
        </p:spPr>
        <p:txBody>
          <a:bodyPr>
            <a:normAutofit fontScale="90000"/>
          </a:bodyPr>
          <a:lstStyle/>
          <a:p>
            <a:b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为什么设计</a:t>
            </a:r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golang,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面临的问题？</a:t>
            </a:r>
            <a:b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1"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0"/>
            </a:endParaRPr>
          </a:p>
        </p:txBody>
      </p:sp>
      <p:sp>
        <p:nvSpPr>
          <p:cNvPr id="287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E6636BC20180234D78A0072836F0B9D0B2B9B20C1D4C0BF0AFD9863EB13E2BFC5B41BA3871692B0F22E92108384685EB5C1921DA41D0FBE11BBFC2E87B2E14DC24F230AD912384D704A92AC76C924DF539B6ED3A700D73C228ADA1937ABD9CE8D896269F9E3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A48A6BB1-3EF5-C44B-A687-227E1DF81CE8}"/>
              </a:ext>
            </a:extLst>
          </p:cNvPr>
          <p:cNvSpPr txBox="1">
            <a:spLocks/>
          </p:cNvSpPr>
          <p:nvPr/>
        </p:nvSpPr>
        <p:spPr>
          <a:xfrm>
            <a:off x="609601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4" tIns="60954" rIns="60954" bIns="60954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1pPr>
            <a:lvl2pPr marL="872064" marR="0" indent="-414866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2pPr>
            <a:lvl3pPr marL="1410757" marR="0" indent="-496357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3pPr>
            <a:lvl4pPr marL="19247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4pPr>
            <a:lvl5pPr marL="23819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5pPr>
            <a:lvl6pPr marL="28391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96353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753553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210753" marR="0" indent="-55315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hangingPunct="1"/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C, C++,Java,Python……</a:t>
            </a:r>
          </a:p>
          <a:p>
            <a:pPr hangingPunct="1"/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失控的依赖关系</a:t>
            </a: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代码量多</a:t>
            </a: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分布式编译</a:t>
            </a: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数百万服务器</a:t>
            </a: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程序难以维护（可读性差，文档难以维护）</a:t>
            </a: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交叉编译困难</a:t>
            </a: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algn="just" hangingPunct="1">
              <a:buFont typeface="Arial"/>
              <a:buNone/>
            </a:pP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   所以，他们当时设计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Go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的目标是为了消除各种缓慢和笨重、改进各种低效和扩展性。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Go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是由那些开发大型系统的人设计的，同时也是为了这些人服务的；它是为了解决工程上的问题，不是为了研究语言设计；它还是为了让我们的编程变得更舒适和方便</a:t>
            </a: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8161976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标题 1"/>
          <p:cNvSpPr>
            <a:spLocks noGrp="1"/>
          </p:cNvSpPr>
          <p:nvPr>
            <p:ph type="title"/>
          </p:nvPr>
        </p:nvSpPr>
        <p:spPr>
          <a:xfrm>
            <a:off x="609601" y="221510"/>
            <a:ext cx="5536035" cy="634085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我眼中</a:t>
            </a:r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Golang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的特性</a:t>
            </a:r>
            <a:endParaRPr kumimoji="1" lang="zh-CN" altLang="en-US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7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E6636BC20180234D78A0072836F0B9D0B2B9B20C1D4C0BF0AFD9863EB13E2BFC5B41BA3871692B0F22E92108384685EB5C1921DA41D0FBE11BBFC2E87B2E14DC24F230AD912384D704A92AC76C924DF539B6ED3A700D73C228ADA1937ABD9CE8D896269F9E3</a:t>
            </a:r>
          </a:p>
        </p:txBody>
      </p:sp>
      <p:sp>
        <p:nvSpPr>
          <p:cNvPr id="54" name="内容占位符 2">
            <a:extLst>
              <a:ext uri="{FF2B5EF4-FFF2-40B4-BE49-F238E27FC236}">
                <a16:creationId xmlns:a16="http://schemas.microsoft.com/office/drawing/2014/main" id="{D6ABB2DA-1DBC-284C-BCD6-61BB946A77ED}"/>
              </a:ext>
            </a:extLst>
          </p:cNvPr>
          <p:cNvSpPr txBox="1">
            <a:spLocks/>
          </p:cNvSpPr>
          <p:nvPr/>
        </p:nvSpPr>
        <p:spPr>
          <a:xfrm>
            <a:off x="609601" y="1512474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4" tIns="60954" rIns="60954" bIns="60954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1pPr>
            <a:lvl2pPr marL="872064" marR="0" indent="-414866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2pPr>
            <a:lvl3pPr marL="1410757" marR="0" indent="-496357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3pPr>
            <a:lvl4pPr marL="19247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4pPr>
            <a:lvl5pPr marL="23819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5pPr>
            <a:lvl6pPr marL="28391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96353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753553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210753" marR="0" indent="-55315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hangingPunct="1"/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上手简单，学习曲线低</a:t>
            </a: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标准库完整，强大</a:t>
            </a: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严格的依赖管理</a:t>
            </a: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天然的，简单的并发</a:t>
            </a: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天然的支持测试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单元测试，并发测试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pPr hangingPunct="1"/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Error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is value </a:t>
            </a:r>
          </a:p>
          <a:p>
            <a:pPr hangingPunct="1"/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不用的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Import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或者变量引起编译错误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基于首字母的可访问特性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自由高效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,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组合的思想、无侵入式的接口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所有程序员一样的规范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稳定性（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gofmt, godoc, gotest, </a:t>
            </a:r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go build 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,goinstall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b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endParaRPr kumimoji="1" lang="zh-CN" altLang="en-US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670870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标题 1"/>
          <p:cNvSpPr>
            <a:spLocks noGrp="1"/>
          </p:cNvSpPr>
          <p:nvPr>
            <p:ph type="title"/>
          </p:nvPr>
        </p:nvSpPr>
        <p:spPr>
          <a:xfrm>
            <a:off x="609601" y="221510"/>
            <a:ext cx="5536035" cy="634085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Golang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简单语法</a:t>
            </a:r>
            <a:endParaRPr kumimoji="1" lang="zh-CN" altLang="en-US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7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E6636BC20180234D78A0072836F0B9D0B2B9B20C1D4C0BF0AFD9863EB13E2BFC5B41BA3871692B0F22E92108384685EB5C1921DA41D0FBE11BBFC2E87B2E14DC24F230AD912384D704A92AC76C924DF539B6ED3A700D73C228ADA1937ABD9CE8D896269F9E3</a:t>
            </a:r>
          </a:p>
        </p:txBody>
      </p:sp>
      <p:sp>
        <p:nvSpPr>
          <p:cNvPr id="10" name="AutoShape 2" descr="hdfsæ¶æâçå¾çæç´¢ç»æ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3059BE7-97F1-2144-AB56-7FFE91BAC12C}"/>
              </a:ext>
            </a:extLst>
          </p:cNvPr>
          <p:cNvSpPr txBox="1"/>
          <p:nvPr/>
        </p:nvSpPr>
        <p:spPr>
          <a:xfrm>
            <a:off x="791081" y="1502403"/>
            <a:ext cx="50512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800" dirty="0"/>
              <a:t>package</a:t>
            </a:r>
            <a:r>
              <a:rPr kumimoji="1" lang="zh-CN" altLang="en-US" sz="1800" dirty="0"/>
              <a:t>包名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800" dirty="0"/>
              <a:t>Import</a:t>
            </a:r>
            <a:r>
              <a:rPr kumimoji="1" lang="zh-CN" altLang="en-US" sz="1800" dirty="0"/>
              <a:t> 导入需要依赖的包</a:t>
            </a:r>
            <a:endParaRPr kumimoji="1"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变量声明语法，声明的变量名称在类型之前</a:t>
            </a:r>
            <a:br>
              <a:rPr lang="en-US" altLang="zh-CN" sz="1800" dirty="0"/>
            </a:b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常量声明语法，多个常量在一个括号中</a:t>
            </a:r>
            <a:endParaRPr lang="en-US" altLang="zh-CN" sz="1800" dirty="0"/>
          </a:p>
          <a:p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初始化执行</a:t>
            </a:r>
            <a:r>
              <a:rPr lang="en-US" altLang="zh-CN" sz="1800" dirty="0"/>
              <a:t>init</a:t>
            </a:r>
          </a:p>
          <a:p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函数可以返回多个值</a:t>
            </a: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/>
              <a:t>大小写的可见性</a:t>
            </a:r>
            <a:endParaRPr lang="en-US" altLang="zh-CN" sz="1800" dirty="0"/>
          </a:p>
          <a:p>
            <a:endParaRPr kumimoji="1" lang="zh-CN" altLang="en-US" sz="1800" dirty="0"/>
          </a:p>
        </p:txBody>
      </p:sp>
      <p:pic>
        <p:nvPicPr>
          <p:cNvPr id="30" name="内容占位符 3">
            <a:extLst>
              <a:ext uri="{FF2B5EF4-FFF2-40B4-BE49-F238E27FC236}">
                <a16:creationId xmlns:a16="http://schemas.microsoft.com/office/drawing/2014/main" id="{296AAE73-D754-1141-BF81-79F81D8E5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688" y="1502403"/>
            <a:ext cx="4666594" cy="3683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66986888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标题 1"/>
          <p:cNvSpPr>
            <a:spLocks noGrp="1"/>
          </p:cNvSpPr>
          <p:nvPr>
            <p:ph type="title"/>
          </p:nvPr>
        </p:nvSpPr>
        <p:spPr>
          <a:xfrm>
            <a:off x="609601" y="221510"/>
            <a:ext cx="5536035" cy="634085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Golang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的依赖处理</a:t>
            </a:r>
            <a:endParaRPr kumimoji="1" lang="zh-CN" altLang="en-US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7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E6636BC20180234D78A0072836F0B9D0B2B9B20C1D4C0BF0AFD9863EB13E2BFC5B41BA3871692B0F22E92108384685EB5C1921DA41D0FBE11BBFC2E87B2E14DC24F230AD912384D704A92AC76C924DF539B6ED3A700D73C228ADA1937ABD9CE8D896269F9E3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3F37E081-E59C-AF45-9D3A-629AC8BD7A8D}"/>
              </a:ext>
            </a:extLst>
          </p:cNvPr>
          <p:cNvSpPr txBox="1">
            <a:spLocks/>
          </p:cNvSpPr>
          <p:nvPr/>
        </p:nvSpPr>
        <p:spPr>
          <a:xfrm>
            <a:off x="838200" y="176299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4" tIns="60954" rIns="60954" bIns="60954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1pPr>
            <a:lvl2pPr marL="872064" marR="0" indent="-414866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2pPr>
            <a:lvl3pPr marL="1410757" marR="0" indent="-496357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3pPr>
            <a:lvl4pPr marL="19247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4pPr>
            <a:lvl5pPr marL="23819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5pPr>
            <a:lvl6pPr marL="28391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96353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753553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210753" marR="0" indent="-55315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hangingPunct="1"/>
            <a:r>
              <a:rPr lang="zh-CN" altLang="en-US" sz="1800">
                <a:latin typeface="SimSun" panose="02010600030101010101" pitchFamily="2" charset="-122"/>
                <a:ea typeface="SimSun" panose="02010600030101010101" pitchFamily="2" charset="-122"/>
              </a:rPr>
              <a:t>睿智的依赖处理，在编译阶段，将未被使用的依赖视为错误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986364" lvl="1" indent="-342900" hangingPunct="1">
              <a:buFont typeface="+mj-lt"/>
              <a:buAutoNum type="arabicPeriod"/>
            </a:pPr>
            <a:r>
              <a:rPr lang="zh-CN" altLang="en-US" sz="1800">
                <a:latin typeface="SimSun" panose="02010600030101010101" pitchFamily="2" charset="-122"/>
                <a:ea typeface="SimSun" panose="02010600030101010101" pitchFamily="2" charset="-122"/>
              </a:rPr>
              <a:t>依赖关系是明确的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986364" lvl="1" indent="-342900" hangingPunct="1">
              <a:buFont typeface="+mj-lt"/>
              <a:buAutoNum type="arabicPeriod"/>
            </a:pPr>
            <a:r>
              <a:rPr lang="zh-CN" altLang="en-US" sz="1800">
                <a:latin typeface="SimSun" panose="02010600030101010101" pitchFamily="2" charset="-122"/>
                <a:ea typeface="SimSun" panose="02010600030101010101" pitchFamily="2" charset="-122"/>
              </a:rPr>
              <a:t>没有任何多余的边际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986364" lvl="1" indent="-342900" hangingPunct="1">
              <a:buFont typeface="+mj-lt"/>
              <a:buAutoNum type="arabicPeriod"/>
            </a:pPr>
            <a:r>
              <a:rPr lang="zh-CN" altLang="en-US" sz="1800">
                <a:latin typeface="SimSun" panose="02010600030101010101" pitchFamily="2" charset="-122"/>
                <a:ea typeface="SimSun" panose="02010600030101010101" pitchFamily="2" charset="-122"/>
              </a:rPr>
              <a:t>降低编译消耗时间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None/>
            </a:pP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r>
              <a:rPr lang="zh-CN" altLang="en-US" sz="1800">
                <a:latin typeface="SimSun" panose="02010600030101010101" pitchFamily="2" charset="-122"/>
                <a:ea typeface="SimSun" panose="02010600030101010101" pitchFamily="2" charset="-122"/>
              </a:rPr>
              <a:t>禁止循环依赖。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Go</a:t>
            </a:r>
            <a:r>
              <a:rPr lang="zh-CN" altLang="en-US" sz="1800">
                <a:latin typeface="SimSun" panose="02010600030101010101" pitchFamily="2" charset="-122"/>
                <a:ea typeface="SimSun" panose="02010600030101010101" pitchFamily="2" charset="-122"/>
              </a:rPr>
              <a:t>语言定义了不允许其依赖图中有循环性的包含关系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986364" lvl="1" indent="-342900" hangingPunct="1">
              <a:buFont typeface="+mj-lt"/>
              <a:buAutoNum type="arabicPeriod"/>
            </a:pPr>
            <a:r>
              <a:rPr lang="zh-CN" altLang="en-US" sz="1800">
                <a:latin typeface="SimSun" panose="02010600030101010101" pitchFamily="2" charset="-122"/>
                <a:ea typeface="SimSun" panose="02010600030101010101" pitchFamily="2" charset="-122"/>
              </a:rPr>
              <a:t>简单的依赖树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986364" lvl="1" indent="-342900" hangingPunct="1">
              <a:buFont typeface="+mj-lt"/>
              <a:buAutoNum type="arabicPeriod"/>
            </a:pPr>
            <a:r>
              <a:rPr lang="zh-CN" altLang="en-US" sz="1800">
                <a:latin typeface="SimSun" panose="02010600030101010101" pitchFamily="2" charset="-122"/>
                <a:ea typeface="SimSun" panose="02010600030101010101" pitchFamily="2" charset="-122"/>
              </a:rPr>
              <a:t>不会影响到增量式的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build</a:t>
            </a:r>
            <a:r>
              <a:rPr lang="zh-CN" altLang="en-US" sz="1800">
                <a:latin typeface="SimSun" panose="02010600030101010101" pitchFamily="2" charset="-122"/>
                <a:ea typeface="SimSun" panose="02010600030101010101" pitchFamily="2" charset="-122"/>
              </a:rPr>
              <a:t>速度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986364" lvl="1" indent="-342900" hangingPunct="1">
              <a:buFont typeface="+mj-lt"/>
              <a:buAutoNum type="arabicPeriod"/>
            </a:pPr>
            <a:r>
              <a:rPr lang="zh-CN" altLang="en-US" sz="1800">
                <a:latin typeface="SimSun" panose="02010600030101010101" pitchFamily="2" charset="-122"/>
                <a:ea typeface="SimSun" panose="02010600030101010101" pitchFamily="2" charset="-122"/>
              </a:rPr>
              <a:t>减少大规模程序中出现的各种频繁问题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 hangingPunct="1">
              <a:buFont typeface="+mj-lt"/>
              <a:buAutoNum type="arabicPeriod"/>
            </a:pP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endParaRPr kumimoji="1" lang="zh-CN" altLang="en-US" sz="180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850373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标题 1"/>
          <p:cNvSpPr>
            <a:spLocks noGrp="1"/>
          </p:cNvSpPr>
          <p:nvPr>
            <p:ph type="title"/>
          </p:nvPr>
        </p:nvSpPr>
        <p:spPr>
          <a:xfrm>
            <a:off x="558801" y="294841"/>
            <a:ext cx="6781799" cy="634085"/>
          </a:xfrm>
        </p:spPr>
        <p:txBody>
          <a:bodyPr>
            <a:normAutofit fontScale="90000"/>
          </a:bodyPr>
          <a:lstStyle/>
          <a:p>
            <a:b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Golang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接口，组合</a:t>
            </a:r>
            <a:br>
              <a: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kumimoji="1" lang="zh-CN" altLang="en-US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7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E6636BC20180234D78A0072836F0B9D0B2B9B20C1D4C0BF0AFD9863EB13E2BFC5B41BA3871692B0F22E92108384685EB5C1921DA41D0FBE11BBFC2E87B2E14DC24F230AD912384D704A92AC76C924DF539B6ED3A700D73C228ADA1937ABD9CE8D896269F9E3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FB7E7C-2383-E64F-86E7-68573BD79BAB}"/>
              </a:ext>
            </a:extLst>
          </p:cNvPr>
          <p:cNvSpPr txBox="1"/>
          <p:nvPr/>
        </p:nvSpPr>
        <p:spPr>
          <a:xfrm>
            <a:off x="558801" y="1261083"/>
            <a:ext cx="512314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type ReadWriter interface { </a:t>
            </a:r>
          </a:p>
          <a:p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	Reader </a:t>
            </a:r>
          </a:p>
          <a:p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	Writer </a:t>
            </a:r>
          </a:p>
          <a:p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}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Sun" panose="02010600030101010101" pitchFamily="2" charset="-122"/>
              <a:ea typeface="SimSun" panose="02010600030101010101" pitchFamily="2" charset="-122"/>
              <a:sym typeface="Lucida Grande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D9974B-76B7-9846-898B-D9ECF6DBF29B}"/>
              </a:ext>
            </a:extLst>
          </p:cNvPr>
          <p:cNvSpPr/>
          <p:nvPr/>
        </p:nvSpPr>
        <p:spPr>
          <a:xfrm>
            <a:off x="558801" y="239920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type MyReader struct { </a:t>
            </a:r>
          </a:p>
          <a:p>
            <a:r>
              <a:rPr lang="en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io.Reader</a:t>
            </a:r>
          </a:p>
          <a:p>
            <a:r>
              <a:rPr lang="en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N int64</a:t>
            </a:r>
          </a:p>
          <a:p>
            <a:r>
              <a:rPr lang="en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}</a:t>
            </a:r>
            <a:endParaRPr lang="zh-CN" altLang="en-US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B803F9A-C1AB-D54B-A569-5A6FA87190E8}"/>
              </a:ext>
            </a:extLst>
          </p:cNvPr>
          <p:cNvSpPr/>
          <p:nvPr/>
        </p:nvSpPr>
        <p:spPr>
          <a:xfrm>
            <a:off x="558801" y="350916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type poolLocal struct {</a:t>
            </a:r>
          </a:p>
          <a:p>
            <a:r>
              <a:rPr lang="en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private interface{} </a:t>
            </a:r>
          </a:p>
          <a:p>
            <a:r>
              <a:rPr lang="en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shared []interface{} </a:t>
            </a:r>
          </a:p>
          <a:p>
            <a:r>
              <a:rPr lang="en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Mutex </a:t>
            </a:r>
          </a:p>
          <a:p>
            <a:r>
              <a:rPr lang="en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pad [128]byte</a:t>
            </a:r>
          </a:p>
          <a:p>
            <a:r>
              <a:rPr lang="en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}</a:t>
            </a:r>
            <a:endParaRPr lang="zh-CN" altLang="en-US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B33308A-5B00-AB42-AA36-8869BF7BD0D0}"/>
              </a:ext>
            </a:extLst>
          </p:cNvPr>
          <p:cNvSpPr/>
          <p:nvPr/>
        </p:nvSpPr>
        <p:spPr>
          <a:xfrm>
            <a:off x="558801" y="61259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func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someFunc(interface value parameter) </a:t>
            </a:r>
            <a:b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lang="zh-CN" altLang="en-US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890EFA2-250C-DA42-9BE2-4A6A21033129}"/>
              </a:ext>
            </a:extLst>
          </p:cNvPr>
          <p:cNvSpPr/>
          <p:nvPr/>
        </p:nvSpPr>
        <p:spPr>
          <a:xfrm>
            <a:off x="558801" y="55969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func ReadAll(r io.Reader) ([]byte, error) </a:t>
            </a:r>
            <a:b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lang="zh-CN" altLang="en-US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5452135-5911-BA4B-8AE7-A0F94AA2CE17}"/>
              </a:ext>
            </a:extLst>
          </p:cNvPr>
          <p:cNvSpPr/>
          <p:nvPr/>
        </p:nvSpPr>
        <p:spPr>
          <a:xfrm>
            <a:off x="6041026" y="118926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18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type Reader interface {</a:t>
            </a:r>
            <a:br>
              <a:rPr lang="en" altLang="zh-CN" sz="18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" altLang="zh-CN" sz="18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Read(p []byte) (n int, err error)</a:t>
            </a:r>
            <a:br>
              <a:rPr lang="en" altLang="zh-CN" sz="18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" altLang="zh-CN" sz="18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}</a:t>
            </a:r>
            <a:endParaRPr lang="zh-CN" altLang="en-US" sz="18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7EE81A6-E186-424B-9769-808438B50832}"/>
              </a:ext>
            </a:extLst>
          </p:cNvPr>
          <p:cNvSpPr/>
          <p:nvPr/>
        </p:nvSpPr>
        <p:spPr>
          <a:xfrm>
            <a:off x="6041026" y="245369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18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type Write interface {</a:t>
            </a:r>
            <a:br>
              <a:rPr lang="en" altLang="zh-CN" sz="18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" altLang="zh-CN" sz="18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Write(p []byte) (n int, err error)</a:t>
            </a:r>
            <a:br>
              <a:rPr lang="en" altLang="zh-CN" sz="18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" altLang="zh-CN" sz="18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}</a:t>
            </a:r>
            <a:endParaRPr lang="zh-CN" altLang="en-US" sz="18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55755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标题 1"/>
          <p:cNvSpPr>
            <a:spLocks noGrp="1"/>
          </p:cNvSpPr>
          <p:nvPr>
            <p:ph type="title"/>
          </p:nvPr>
        </p:nvSpPr>
        <p:spPr>
          <a:xfrm>
            <a:off x="609601" y="221510"/>
            <a:ext cx="5536035" cy="634085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</a:t>
            </a:r>
            <a:r>
              <a:rPr kumimoji="1"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ERROR</a:t>
            </a:r>
            <a:endParaRPr kumimoji="1" lang="zh-CN" altLang="en-US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7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E6636BC20180234D78A0072836F0B9D0B2B9B20C1D4C0BF0AFD9863EB13E2BFC5B41BA3871692B0F22E92108384685EB5C1921DA41D0FBE11BBFC2E87B2E14DC24F230AD912384D704A92AC76C924DF539B6ED3A700D73C228ADA1937ABD9CE8D896269F9E3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406A3C3-0A1C-3040-9E8F-53D38DCADCBE}"/>
              </a:ext>
            </a:extLst>
          </p:cNvPr>
          <p:cNvSpPr/>
          <p:nvPr/>
        </p:nvSpPr>
        <p:spPr>
          <a:xfrm>
            <a:off x="609600" y="1234806"/>
            <a:ext cx="8647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世界上有两类编程语言，一类是总被人抱怨诟病的，而另外一类是无人使用的</a:t>
            </a:r>
            <a:endParaRPr lang="zh-CN" altLang="en-US" sz="180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BD721F-DFAD-6444-80E4-FB27A9D6A344}"/>
              </a:ext>
            </a:extLst>
          </p:cNvPr>
          <p:cNvSpPr/>
          <p:nvPr/>
        </p:nvSpPr>
        <p:spPr>
          <a:xfrm>
            <a:off x="609600" y="1614017"/>
            <a:ext cx="11427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Go</a:t>
            </a:r>
            <a:r>
              <a:rPr lang="zh-CN" altLang="en-US" sz="180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自诞生起，就因错误处理机制看起来似乎有些过时、有些简单而被大家所诟病，直至今天这种声音依旧存在</a:t>
            </a:r>
            <a:endParaRPr lang="zh-CN" altLang="en-US" sz="180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56AC17-4C03-AB4C-A194-187FDD5BC903}"/>
              </a:ext>
            </a:extLst>
          </p:cNvPr>
          <p:cNvSpPr/>
          <p:nvPr/>
        </p:nvSpPr>
        <p:spPr>
          <a:xfrm>
            <a:off x="609600" y="2828835"/>
            <a:ext cx="140709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try{</a:t>
            </a:r>
          </a:p>
          <a:p>
            <a:endParaRPr lang="en" altLang="zh-CN" sz="1800" dirty="0">
              <a:solidFill>
                <a:srgbClr val="444444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}catch{</a:t>
            </a:r>
          </a:p>
          <a:p>
            <a:endParaRPr lang="en" altLang="zh-CN" sz="1800" dirty="0">
              <a:solidFill>
                <a:srgbClr val="444444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}finally{</a:t>
            </a:r>
          </a:p>
          <a:p>
            <a:endParaRPr lang="en" altLang="zh-CN" sz="1800" dirty="0">
              <a:solidFill>
                <a:srgbClr val="444444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}</a:t>
            </a:r>
            <a:endParaRPr lang="zh-CN" altLang="en-US" sz="180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D435A44-C386-964A-B992-BAE50B37E08C}"/>
              </a:ext>
            </a:extLst>
          </p:cNvPr>
          <p:cNvSpPr/>
          <p:nvPr/>
        </p:nvSpPr>
        <p:spPr>
          <a:xfrm>
            <a:off x="2564264" y="2828835"/>
            <a:ext cx="226215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result,err := func</a:t>
            </a:r>
            <a:br>
              <a:rPr lang="en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if err != nil {</a:t>
            </a:r>
          </a:p>
          <a:p>
            <a:r>
              <a:rPr lang="en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... </a:t>
            </a:r>
          </a:p>
          <a:p>
            <a:r>
              <a:rPr lang="en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return</a:t>
            </a:r>
          </a:p>
          <a:p>
            <a:r>
              <a:rPr lang="en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}</a:t>
            </a:r>
            <a:endParaRPr lang="zh-CN" altLang="en-US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6FA017E-B562-F149-BD6A-F32AEA0496B1}"/>
              </a:ext>
            </a:extLst>
          </p:cNvPr>
          <p:cNvSpPr/>
          <p:nvPr/>
        </p:nvSpPr>
        <p:spPr>
          <a:xfrm>
            <a:off x="6208733" y="2828835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更聚焦于错误本身</a:t>
            </a:r>
            <a:endParaRPr lang="en-US" altLang="zh-CN" sz="1800" dirty="0">
              <a:solidFill>
                <a:srgbClr val="444444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444444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显式地去处理每一个</a:t>
            </a:r>
            <a:r>
              <a:rPr lang="en-US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444444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让</a:t>
            </a:r>
            <a:r>
              <a:rPr lang="en-US" altLang="zh-CN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gopher</a:t>
            </a:r>
            <a:r>
              <a:rPr lang="zh-CN" altLang="en-US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对代码更有自信</a:t>
            </a:r>
            <a:endParaRPr lang="en-US" altLang="zh-CN" sz="1800" dirty="0">
              <a:solidFill>
                <a:srgbClr val="444444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800" dirty="0">
              <a:solidFill>
                <a:srgbClr val="444444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错误值和其他类型的值地位是一样的</a:t>
            </a:r>
            <a:endParaRPr lang="en-US" altLang="zh-CN" sz="1800" dirty="0">
              <a:solidFill>
                <a:srgbClr val="444444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444444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错误处理代码也是普通代码，并无特殊之处</a:t>
            </a:r>
            <a:endParaRPr lang="en-US" altLang="zh-CN" sz="1800" dirty="0">
              <a:solidFill>
                <a:srgbClr val="444444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444444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444444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无需增加语言复杂性</a:t>
            </a:r>
            <a:endParaRPr lang="zh-CN" altLang="en-US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90191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标题 1"/>
          <p:cNvSpPr>
            <a:spLocks noGrp="1"/>
          </p:cNvSpPr>
          <p:nvPr>
            <p:ph type="title"/>
          </p:nvPr>
        </p:nvSpPr>
        <p:spPr>
          <a:xfrm>
            <a:off x="609601" y="221510"/>
            <a:ext cx="5536035" cy="634085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</a:t>
            </a:r>
            <a:r>
              <a:rPr kumimoji="1"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gorounting+channel</a:t>
            </a:r>
            <a:endParaRPr kumimoji="1" lang="zh-CN" altLang="en-US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87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 dirty="0"/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E6636BC20180234D78A0072836F0B9D0B2B9B20C1D4C0BF0AFD9863EB13E2BFC5B41BA3871692B0F22E92108384685EB5C1921DA41D0FBE11BBFC2E87B2E14DC24F230AD912384D704A92AC76C924DF539B6ED3A700D73C228ADA1937ABD9CE8D896269F9E3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8F3C4FA-C941-2B42-B234-0F8BBCAE84D8}"/>
              </a:ext>
            </a:extLst>
          </p:cNvPr>
          <p:cNvSpPr txBox="1">
            <a:spLocks/>
          </p:cNvSpPr>
          <p:nvPr/>
        </p:nvSpPr>
        <p:spPr>
          <a:xfrm>
            <a:off x="609601" y="1253331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0954" tIns="60954" rIns="60954" bIns="60954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1pPr>
            <a:lvl2pPr marL="872064" marR="0" indent="-414866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2pPr>
            <a:lvl3pPr marL="1410757" marR="0" indent="-496357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3pPr>
            <a:lvl4pPr marL="19247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4pPr>
            <a:lvl5pPr marL="23819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软雅黑"/>
                <a:ea typeface="微软雅黑"/>
                <a:cs typeface="微软雅黑"/>
                <a:sym typeface="Microsoft YaHei"/>
              </a:defRPr>
            </a:lvl5pPr>
            <a:lvl6pPr marL="2839154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96353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753553" marR="0" indent="-553154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210753" marR="0" indent="-553153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hangingPunct="1"/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语言层面天然的支持并发</a:t>
            </a: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Gorountines+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Channels</a:t>
            </a:r>
          </a:p>
          <a:p>
            <a:pPr marL="0" indent="0" hangingPunct="1">
              <a:buFont typeface="Arial"/>
              <a:buNone/>
            </a:pP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hangingPunct="1"/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CSP(</a:t>
            </a:r>
            <a:r>
              <a:rPr lang="en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Communicating Sequential Processes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模型</a:t>
            </a:r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0" indent="0" hangingPunct="1">
              <a:buFont typeface="Arial"/>
              <a:buNone/>
            </a:pPr>
            <a:r>
              <a:rPr kumimoji="1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通过通信实现共享内存，而不是通过共享内存实现通信，强调</a:t>
            </a:r>
            <a:r>
              <a:rPr kumimoji="1"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channel</a:t>
            </a:r>
          </a:p>
          <a:p>
            <a:pPr hangingPunct="1"/>
            <a:endParaRPr kumimoji="1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731CA40-46E2-8B4F-801A-88EC9031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2460628"/>
            <a:ext cx="4879428" cy="1143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B4A9D59-AE47-A346-943E-610179D54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029" y="1800830"/>
            <a:ext cx="5034454" cy="246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5394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White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White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78657</TotalTime>
  <Words>1214</Words>
  <Application>Microsoft Macintosh PowerPoint</Application>
  <PresentationFormat>宽屏</PresentationFormat>
  <Paragraphs>315</Paragraphs>
  <Slides>21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SimSun</vt:lpstr>
      <vt:lpstr>Microsoft YaHei</vt:lpstr>
      <vt:lpstr>Microsoft YaHei</vt:lpstr>
      <vt:lpstr>Yuanti SC</vt:lpstr>
      <vt:lpstr>Arial</vt:lpstr>
      <vt:lpstr>Calibri</vt:lpstr>
      <vt:lpstr>Helvetica</vt:lpstr>
      <vt:lpstr>Lucida Grande</vt:lpstr>
      <vt:lpstr>Microsoft Sans Serif</vt:lpstr>
      <vt:lpstr>White</vt:lpstr>
      <vt:lpstr>PowerPoint 演示文稿</vt:lpstr>
      <vt:lpstr>Golang的诞生</vt:lpstr>
      <vt:lpstr> 为什么设计golang,面临的问题？ </vt:lpstr>
      <vt:lpstr>我眼中Golang的特性</vt:lpstr>
      <vt:lpstr>Golang 简单语法</vt:lpstr>
      <vt:lpstr>Golang的依赖处理</vt:lpstr>
      <vt:lpstr> Golang接口，组合 </vt:lpstr>
      <vt:lpstr>Go ERROR</vt:lpstr>
      <vt:lpstr>Go的gorounting+channel</vt:lpstr>
      <vt:lpstr>Go CSP并发模型MPG</vt:lpstr>
      <vt:lpstr>Go 垃圾回收</vt:lpstr>
      <vt:lpstr>Go 测试</vt:lpstr>
      <vt:lpstr>channel VS queue</vt:lpstr>
      <vt:lpstr>Channel Or Mutex</vt:lpstr>
      <vt:lpstr>Golang VS Java</vt:lpstr>
      <vt:lpstr>Golang的应用和前景</vt:lpstr>
      <vt:lpstr>Golang 目前存在问题</vt:lpstr>
      <vt:lpstr>语言级的编程思维</vt:lpstr>
      <vt:lpstr>Go的价值观</vt:lpstr>
      <vt:lpstr>为什么学习go？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2348</cp:revision>
  <dcterms:modified xsi:type="dcterms:W3CDTF">2019-05-23T02:52:40Z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perty1">
    <vt:lpwstr>E6636BC20180234D78A0072836F0B9D0B2B9B20C1D4C0BF0AFD9863EB13E2BFC5B41BA3871692B0F22E92108384685EB5C1921DA41D0FBE11BBFC2E87B2E14DC24F230AD912384D704A92AC76C924DF539B6ED3A700D73C228ADA1937ABD9CE8D896269F9E3</vt:lpwstr>
  </property>
</Properties>
</file>